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18288000" cy="10287000"/>
  <p:notesSz cx="6858000" cy="9144000"/>
  <p:embeddedFontLst>
    <p:embeddedFont>
      <p:font typeface="Arimo Bold" panose="020B0604020202020204" charset="0"/>
      <p:regular r:id="rId87"/>
    </p:embeddedFont>
    <p:embeddedFont>
      <p:font typeface="Arimo Italics" panose="020B0604020202020204" charset="0"/>
      <p:regular r:id="rId88"/>
    </p:embeddedFont>
    <p:embeddedFont>
      <p:font typeface="Avenir Ultra-Bold" panose="020B0604020202020204" charset="0"/>
      <p:regular r:id="rId89"/>
    </p:embeddedFont>
    <p:embeddedFont>
      <p:font typeface="Avenir Ultra-Bold Italics" panose="020B0604020202020204" charset="0"/>
      <p:regular r:id="rId90"/>
    </p:embeddedFont>
    <p:embeddedFont>
      <p:font typeface="DejaVu Sans Bold" panose="020B0604020202020204" charset="0"/>
      <p:regular r:id="rId91"/>
    </p:embeddedFont>
    <p:embeddedFont>
      <p:font typeface="Gill Sans Bold" panose="020B0604020202020204" charset="0"/>
      <p:regular r:id="rId92"/>
    </p:embeddedFont>
    <p:embeddedFont>
      <p:font typeface="Gill Sans Light" panose="020B0604020202020204" charset="0"/>
      <p:regular r:id="rId93"/>
    </p:embeddedFont>
    <p:embeddedFont>
      <p:font typeface="Nexa Bold" panose="020B0604020202020204" charset="0"/>
      <p:regular r:id="rId94"/>
    </p:embeddedFont>
    <p:embeddedFont>
      <p:font typeface="TT Rounds Condensed" panose="020B0604020202020204" charset="0"/>
      <p:regular r:id="rId95"/>
    </p:embeddedFont>
    <p:embeddedFont>
      <p:font typeface="TT Rounds Condensed Bold" panose="020B0604020202020204" charset="0"/>
      <p:regular r:id="rId96"/>
    </p:embeddedFont>
    <p:embeddedFont>
      <p:font typeface="TT Rounds Condensed Bold Italics" panose="020B0604020202020204" charset="0"/>
      <p:regular r:id="rId97"/>
    </p:embeddedFont>
    <p:embeddedFont>
      <p:font typeface="TT Rounds Condensed Italics" panose="020B0604020202020204" charset="0"/>
      <p:regular r:id="rId9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1138" y="2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1.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font" Target="fonts/font12.fntdata"/><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094370" y="4705880"/>
            <a:ext cx="12299779" cy="1491925"/>
          </a:xfrm>
          <a:prstGeom prst="rect">
            <a:avLst/>
          </a:prstGeom>
        </p:spPr>
        <p:txBody>
          <a:bodyPr lIns="0" tIns="0" rIns="0" bIns="0" rtlCol="0" anchor="t">
            <a:spAutoFit/>
          </a:bodyPr>
          <a:lstStyle/>
          <a:p>
            <a:pPr algn="ctr">
              <a:lnSpc>
                <a:spcPts val="10980"/>
              </a:lnSpc>
            </a:pPr>
            <a:r>
              <a:rPr lang="en-US" sz="9150" b="1">
                <a:solidFill>
                  <a:srgbClr val="FF3020"/>
                </a:solidFill>
                <a:latin typeface="Arimo Bold"/>
                <a:ea typeface="Arimo Bold"/>
                <a:cs typeface="Arimo Bold"/>
                <a:sym typeface="Arimo Bold"/>
              </a:rPr>
              <a:t>LE ROYAUME DE DIEU</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1</a:t>
            </a:r>
          </a:p>
        </p:txBody>
      </p:sp>
      <p:sp>
        <p:nvSpPr>
          <p:cNvPr id="5" name="Freeform 5" descr="Image"/>
          <p:cNvSpPr/>
          <p:nvPr/>
        </p:nvSpPr>
        <p:spPr>
          <a:xfrm>
            <a:off x="7748138" y="327026"/>
            <a:ext cx="3785093" cy="4279798"/>
          </a:xfrm>
          <a:custGeom>
            <a:avLst/>
            <a:gdLst/>
            <a:ahLst/>
            <a:cxnLst/>
            <a:rect l="l" t="t" r="r" b="b"/>
            <a:pathLst>
              <a:path w="3785093" h="4279798">
                <a:moveTo>
                  <a:pt x="0" y="0"/>
                </a:moveTo>
                <a:lnTo>
                  <a:pt x="3785093" y="0"/>
                </a:lnTo>
                <a:lnTo>
                  <a:pt x="3785093" y="4279799"/>
                </a:lnTo>
                <a:lnTo>
                  <a:pt x="0" y="4279799"/>
                </a:lnTo>
                <a:lnTo>
                  <a:pt x="0" y="0"/>
                </a:lnTo>
                <a:close/>
              </a:path>
            </a:pathLst>
          </a:custGeom>
          <a:blipFill>
            <a:blip r:embed="rId3"/>
            <a:stretch>
              <a:fillRect l="-20172" t="-50415" r="-14515" b="-48769"/>
            </a:stretch>
          </a:blipFill>
        </p:spPr>
        <p:txBody>
          <a:bodyPr/>
          <a:lstStyle/>
          <a:p>
            <a:endParaRPr lang="fr-CH"/>
          </a:p>
        </p:txBody>
      </p:sp>
      <p:grpSp>
        <p:nvGrpSpPr>
          <p:cNvPr id="6" name="Group 6"/>
          <p:cNvGrpSpPr/>
          <p:nvPr/>
        </p:nvGrpSpPr>
        <p:grpSpPr>
          <a:xfrm>
            <a:off x="8086196" y="2653466"/>
            <a:ext cx="440838" cy="1958620"/>
            <a:chOff x="0" y="0"/>
            <a:chExt cx="587784" cy="2611493"/>
          </a:xfrm>
        </p:grpSpPr>
        <p:sp>
          <p:nvSpPr>
            <p:cNvPr id="7" name="Freeform 7"/>
            <p:cNvSpPr/>
            <p:nvPr/>
          </p:nvSpPr>
          <p:spPr>
            <a:xfrm>
              <a:off x="0" y="0"/>
              <a:ext cx="587756" cy="2611501"/>
            </a:xfrm>
            <a:custGeom>
              <a:avLst/>
              <a:gdLst/>
              <a:ahLst/>
              <a:cxnLst/>
              <a:rect l="l" t="t" r="r" b="b"/>
              <a:pathLst>
                <a:path w="587756" h="2611501">
                  <a:moveTo>
                    <a:pt x="0" y="0"/>
                  </a:moveTo>
                  <a:lnTo>
                    <a:pt x="587756" y="0"/>
                  </a:lnTo>
                  <a:lnTo>
                    <a:pt x="587756" y="2611501"/>
                  </a:lnTo>
                  <a:lnTo>
                    <a:pt x="0" y="2611501"/>
                  </a:lnTo>
                  <a:close/>
                </a:path>
              </a:pathLst>
            </a:custGeom>
            <a:solidFill>
              <a:srgbClr val="BDC1C1">
                <a:alpha val="83922"/>
              </a:srgbClr>
            </a:solidFill>
          </p:spPr>
          <p:txBody>
            <a:bodyPr/>
            <a:lstStyle/>
            <a:p>
              <a:endParaRPr lang="fr-CH"/>
            </a:p>
          </p:txBody>
        </p:sp>
      </p:grpSp>
      <p:grpSp>
        <p:nvGrpSpPr>
          <p:cNvPr id="8" name="Group 8"/>
          <p:cNvGrpSpPr/>
          <p:nvPr/>
        </p:nvGrpSpPr>
        <p:grpSpPr>
          <a:xfrm>
            <a:off x="10742756" y="2653466"/>
            <a:ext cx="440838" cy="1958620"/>
            <a:chOff x="0" y="0"/>
            <a:chExt cx="587784" cy="2611493"/>
          </a:xfrm>
        </p:grpSpPr>
        <p:sp>
          <p:nvSpPr>
            <p:cNvPr id="9" name="Freeform 9"/>
            <p:cNvSpPr/>
            <p:nvPr/>
          </p:nvSpPr>
          <p:spPr>
            <a:xfrm>
              <a:off x="0" y="0"/>
              <a:ext cx="587756" cy="2611501"/>
            </a:xfrm>
            <a:custGeom>
              <a:avLst/>
              <a:gdLst/>
              <a:ahLst/>
              <a:cxnLst/>
              <a:rect l="l" t="t" r="r" b="b"/>
              <a:pathLst>
                <a:path w="587756" h="2611501">
                  <a:moveTo>
                    <a:pt x="0" y="0"/>
                  </a:moveTo>
                  <a:lnTo>
                    <a:pt x="587756" y="0"/>
                  </a:lnTo>
                  <a:lnTo>
                    <a:pt x="587756" y="2611501"/>
                  </a:lnTo>
                  <a:lnTo>
                    <a:pt x="0" y="2611501"/>
                  </a:lnTo>
                  <a:close/>
                </a:path>
              </a:pathLst>
            </a:custGeom>
            <a:solidFill>
              <a:srgbClr val="BDC1C1">
                <a:alpha val="83922"/>
              </a:srgbClr>
            </a:solidFill>
          </p:spPr>
          <p:txBody>
            <a:bodyPr/>
            <a:lstStyle/>
            <a:p>
              <a:endParaRPr lang="fr-CH"/>
            </a:p>
          </p:txBody>
        </p:sp>
      </p:grpSp>
      <p:sp>
        <p:nvSpPr>
          <p:cNvPr id="10" name="TextBox 10"/>
          <p:cNvSpPr txBox="1"/>
          <p:nvPr/>
        </p:nvSpPr>
        <p:spPr>
          <a:xfrm>
            <a:off x="6200401" y="7985377"/>
            <a:ext cx="7239904" cy="810092"/>
          </a:xfrm>
          <a:prstGeom prst="rect">
            <a:avLst/>
          </a:prstGeom>
        </p:spPr>
        <p:txBody>
          <a:bodyPr lIns="0" tIns="0" rIns="0" bIns="0" rtlCol="0" anchor="t">
            <a:spAutoFit/>
          </a:bodyPr>
          <a:lstStyle/>
          <a:p>
            <a:pPr algn="just">
              <a:lnSpc>
                <a:spcPts val="7830"/>
              </a:lnSpc>
            </a:pPr>
            <a:r>
              <a:rPr lang="en-US" sz="6525" b="1" i="1" spc="61">
                <a:solidFill>
                  <a:srgbClr val="FF2700"/>
                </a:solidFill>
                <a:latin typeface="TT Rounds Condensed Bold Italics"/>
                <a:ea typeface="TT Rounds Condensed Bold Italics"/>
                <a:cs typeface="TT Rounds Condensed Bold Italics"/>
                <a:sym typeface="TT Rounds Condensed Bold Italics"/>
              </a:rPr>
              <a:t>que ton règne vienne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879249" y="432265"/>
            <a:ext cx="16225332" cy="5374408"/>
          </a:xfrm>
          <a:prstGeom prst="rect">
            <a:avLst/>
          </a:prstGeom>
        </p:spPr>
        <p:txBody>
          <a:bodyPr lIns="0" tIns="0" rIns="0" bIns="0" rtlCol="0" anchor="t">
            <a:spAutoFit/>
          </a:bodyPr>
          <a:lstStyle/>
          <a:p>
            <a:pPr algn="ctr">
              <a:lnSpc>
                <a:spcPts val="6839"/>
              </a:lnSpc>
            </a:pPr>
            <a:r>
              <a:rPr lang="en-US" sz="5700" b="1" spc="53">
                <a:solidFill>
                  <a:srgbClr val="FF3C0A"/>
                </a:solidFill>
                <a:latin typeface="TT Rounds Condensed Bold"/>
                <a:ea typeface="TT Rounds Condensed Bold"/>
                <a:cs typeface="TT Rounds Condensed Bold"/>
                <a:sym typeface="TT Rounds Condensed Bold"/>
              </a:rPr>
              <a:t>SALUT et ROYAUME</a:t>
            </a:r>
          </a:p>
          <a:p>
            <a:pPr algn="ctr">
              <a:lnSpc>
                <a:spcPts val="6120"/>
              </a:lnSpc>
            </a:pPr>
            <a:endParaRPr lang="en-US" sz="5700" b="1" spc="53">
              <a:solidFill>
                <a:srgbClr val="FF3C0A"/>
              </a:solidFill>
              <a:latin typeface="TT Rounds Condensed Bold"/>
              <a:ea typeface="TT Rounds Condensed Bold"/>
              <a:cs typeface="TT Rounds Condensed Bold"/>
              <a:sym typeface="TT Rounds Condensed Bold"/>
            </a:endParaRPr>
          </a:p>
          <a:p>
            <a:pPr algn="just">
              <a:lnSpc>
                <a:spcPts val="6120"/>
              </a:lnSpc>
            </a:pPr>
            <a:r>
              <a:rPr lang="en-US" sz="5100" b="1" spc="47">
                <a:solidFill>
                  <a:srgbClr val="0A33FF"/>
                </a:solidFill>
                <a:latin typeface="TT Rounds Condensed Bold"/>
                <a:ea typeface="TT Rounds Condensed Bold"/>
                <a:cs typeface="TT Rounds Condensed Bold"/>
                <a:sym typeface="TT Rounds Condensed Bold"/>
              </a:rPr>
              <a:t>Est que je suis juste sauvé ou je suis aussi rentré dans le Royaume de Dieu, où Jésus est assis sur le Trône à la droite du Père?</a:t>
            </a:r>
          </a:p>
          <a:p>
            <a:pPr algn="just">
              <a:lnSpc>
                <a:spcPts val="6120"/>
              </a:lnSpc>
            </a:pPr>
            <a:endParaRPr lang="en-US" sz="5100" b="1" spc="47">
              <a:solidFill>
                <a:srgbClr val="0A33FF"/>
              </a:solidFill>
              <a:latin typeface="TT Rounds Condensed Bold"/>
              <a:ea typeface="TT Rounds Condensed Bold"/>
              <a:cs typeface="TT Rounds Condensed Bold"/>
              <a:sym typeface="TT Rounds Condensed Bold"/>
            </a:endParaRPr>
          </a:p>
          <a:p>
            <a:pPr algn="ctr">
              <a:lnSpc>
                <a:spcPts val="6120"/>
              </a:lnSpc>
            </a:pPr>
            <a:r>
              <a:rPr lang="en-US" sz="5100" b="1" spc="47">
                <a:solidFill>
                  <a:srgbClr val="0A33FF"/>
                </a:solidFill>
                <a:latin typeface="TT Rounds Condensed Bold"/>
                <a:ea typeface="TT Rounds Condensed Bold"/>
                <a:cs typeface="TT Rounds Condensed Bold"/>
                <a:sym typeface="TT Rounds Condensed Bold"/>
              </a:rPr>
              <a:t>Le Royaume est le gouvernement de Dieu! </a:t>
            </a: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944719" y="363934"/>
            <a:ext cx="16225332" cy="4255650"/>
          </a:xfrm>
          <a:prstGeom prst="rect">
            <a:avLst/>
          </a:prstGeom>
        </p:spPr>
        <p:txBody>
          <a:bodyPr lIns="0" tIns="0" rIns="0" bIns="0" rtlCol="0" anchor="t">
            <a:spAutoFit/>
          </a:bodyPr>
          <a:lstStyle/>
          <a:p>
            <a:pPr algn="ctr">
              <a:lnSpc>
                <a:spcPts val="6839"/>
              </a:lnSpc>
            </a:pPr>
            <a:r>
              <a:rPr lang="en-US" sz="5700" b="1" spc="53">
                <a:solidFill>
                  <a:srgbClr val="FF3C0A"/>
                </a:solidFill>
                <a:latin typeface="TT Rounds Condensed Bold"/>
                <a:ea typeface="TT Rounds Condensed Bold"/>
                <a:cs typeface="TT Rounds Condensed Bold"/>
                <a:sym typeface="TT Rounds Condensed Bold"/>
              </a:rPr>
              <a:t>EGLISE et ROYAUME</a:t>
            </a:r>
          </a:p>
          <a:p>
            <a:pPr algn="ctr">
              <a:lnSpc>
                <a:spcPts val="5490"/>
              </a:lnSpc>
            </a:pPr>
            <a:endParaRPr lang="en-US" sz="5700" b="1" spc="53">
              <a:solidFill>
                <a:srgbClr val="FF3C0A"/>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Est que je suis juste sauvé ou je suis aussi rentré dans le Royaume de Dieu, où Jésus est assis sur le Trône à la droite du Père?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Royaume est le gouvernement de Dieu! </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73515" y="405825"/>
            <a:ext cx="17140970" cy="9475350"/>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L'Église, Corps de Christ, est la communauté de toutes les personnes nées de nouveau et citoyens du Royaume de Dieu.</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Royaume se manifeste par le Corps de Christ, car il est censé être le style de vie du Corps, où Dieu gouverne selon la prière de </a:t>
            </a:r>
            <a:r>
              <a:rPr lang="en-US" sz="4575" b="1" spc="42">
                <a:solidFill>
                  <a:srgbClr val="000000"/>
                </a:solidFill>
                <a:latin typeface="TT Rounds Condensed Bold"/>
                <a:ea typeface="TT Rounds Condensed Bold"/>
                <a:cs typeface="TT Rounds Condensed Bold"/>
                <a:sym typeface="TT Rounds Condensed Bold"/>
              </a:rPr>
              <a:t>Matthieu 6 : 9,10</a:t>
            </a:r>
            <a:r>
              <a:rPr lang="en-US" sz="4575" b="1" spc="42">
                <a:solidFill>
                  <a:srgbClr val="0A33FF"/>
                </a:solidFill>
                <a:latin typeface="TT Rounds Condensed Bold"/>
                <a:ea typeface="TT Rounds Condensed Bold"/>
                <a:cs typeface="TT Rounds Condensed Bold"/>
                <a:sym typeface="TT Rounds Condensed Bold"/>
              </a:rPr>
              <a:t>.</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Corps de Christ est appelé à manifester le </a:t>
            </a:r>
            <a:r>
              <a:rPr lang="en-US" sz="4575" b="1" spc="42">
                <a:solidFill>
                  <a:srgbClr val="FF0A00"/>
                </a:solidFill>
                <a:latin typeface="TT Rounds Condensed Bold"/>
                <a:ea typeface="TT Rounds Condensed Bold"/>
                <a:cs typeface="TT Rounds Condensed Bold"/>
                <a:sym typeface="TT Rounds Condensed Bold"/>
              </a:rPr>
              <a:t>caractère, la culture et la puissance </a:t>
            </a:r>
            <a:r>
              <a:rPr lang="en-US" sz="4575" b="1" spc="42">
                <a:solidFill>
                  <a:srgbClr val="0A33FF"/>
                </a:solidFill>
                <a:latin typeface="TT Rounds Condensed Bold"/>
                <a:ea typeface="TT Rounds Condensed Bold"/>
                <a:cs typeface="TT Rounds Condensed Bold"/>
                <a:sym typeface="TT Rounds Condensed Bold"/>
              </a:rPr>
              <a:t>du </a:t>
            </a:r>
            <a:r>
              <a:rPr lang="en-US" sz="4575" b="1" spc="42">
                <a:solidFill>
                  <a:srgbClr val="FF0A00"/>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par sa vie et son service, en tant que communauté des citoyens du Royaume.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salut, en plus de traiter nos péchés et nos iniquités et de nous réconcilier avec Dieu, a à voir avec nous faire passer du règne des ténèbres au Royaume de Dieu, sous la Seigneurie de Jésus. </a:t>
            </a:r>
            <a:r>
              <a:rPr lang="en-US" sz="4575" b="1" spc="42">
                <a:solidFill>
                  <a:srgbClr val="000000"/>
                </a:solidFill>
                <a:latin typeface="TT Rounds Condensed Bold"/>
                <a:ea typeface="TT Rounds Condensed Bold"/>
                <a:cs typeface="TT Rounds Condensed Bold"/>
                <a:sym typeface="TT Rounds Condensed Bold"/>
              </a:rPr>
              <a:t>Colossiens 1:13</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87913" y="589256"/>
            <a:ext cx="17140970" cy="759892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En relation avec </a:t>
            </a:r>
            <a:r>
              <a:rPr lang="en-US" sz="4575" b="1" spc="42">
                <a:solidFill>
                  <a:srgbClr val="FF0A00"/>
                </a:solidFill>
                <a:latin typeface="TT Rounds Condensed Bold"/>
                <a:ea typeface="TT Rounds Condensed Bold"/>
                <a:cs typeface="TT Rounds Condensed Bold"/>
                <a:sym typeface="TT Rounds Condensed Bold"/>
              </a:rPr>
              <a:t>Dieu le Père</a:t>
            </a:r>
            <a:r>
              <a:rPr lang="en-US" sz="4575" b="1" spc="42">
                <a:solidFill>
                  <a:srgbClr val="0A33FF"/>
                </a:solidFill>
                <a:latin typeface="TT Rounds Condensed Bold"/>
                <a:ea typeface="TT Rounds Condensed Bold"/>
                <a:cs typeface="TT Rounds Condensed Bold"/>
                <a:sym typeface="TT Rounds Condensed Bold"/>
              </a:rPr>
              <a:t>, nous devenons </a:t>
            </a:r>
            <a:r>
              <a:rPr lang="en-US" sz="4575" b="1" spc="42">
                <a:solidFill>
                  <a:srgbClr val="FF0A00"/>
                </a:solidFill>
                <a:latin typeface="TT Rounds Condensed Bold"/>
                <a:ea typeface="TT Rounds Condensed Bold"/>
                <a:cs typeface="TT Rounds Condensed Bold"/>
                <a:sym typeface="TT Rounds Condensed Bold"/>
              </a:rPr>
              <a:t>Ses enfants, fils et filles </a:t>
            </a:r>
            <a:r>
              <a:rPr lang="en-US" sz="4575" b="1" spc="42">
                <a:solidFill>
                  <a:srgbClr val="0A33FF"/>
                </a:solidFill>
                <a:latin typeface="TT Rounds Condensed Bold"/>
                <a:ea typeface="TT Rounds Condensed Bold"/>
                <a:cs typeface="TT Rounds Condensed Bold"/>
                <a:sym typeface="TT Rounds Condensed Bold"/>
              </a:rPr>
              <a:t> et frères et sœurs entre nous.</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Comme tous étant </a:t>
            </a:r>
            <a:r>
              <a:rPr lang="en-US" sz="4575" b="1" spc="42">
                <a:solidFill>
                  <a:srgbClr val="FF0A00"/>
                </a:solidFill>
                <a:latin typeface="TT Rounds Condensed Bold"/>
                <a:ea typeface="TT Rounds Condensed Bold"/>
                <a:cs typeface="TT Rounds Condensed Bold"/>
                <a:sym typeface="TT Rounds Condensed Bold"/>
              </a:rPr>
              <a:t>liés ensemble en Christ</a:t>
            </a:r>
            <a:r>
              <a:rPr lang="en-US" sz="4575" b="1" spc="42">
                <a:solidFill>
                  <a:srgbClr val="0A33FF"/>
                </a:solidFill>
                <a:latin typeface="TT Rounds Condensed Bold"/>
                <a:ea typeface="TT Rounds Condensed Bold"/>
                <a:cs typeface="TT Rounds Condensed Bold"/>
                <a:sym typeface="TT Rounds Condensed Bold"/>
              </a:rPr>
              <a:t>, sous Sa Seigneurie (1 Pierre 2 : 9), nous sommes </a:t>
            </a:r>
            <a:r>
              <a:rPr lang="en-US" sz="4575" b="1" spc="42">
                <a:solidFill>
                  <a:srgbClr val="FF0A00"/>
                </a:solidFill>
                <a:latin typeface="TT Rounds Condensed Bold"/>
                <a:ea typeface="TT Rounds Condensed Bold"/>
                <a:cs typeface="TT Rounds Condensed Bold"/>
                <a:sym typeface="TT Rounds Condensed Bold"/>
              </a:rPr>
              <a:t>un seul Corps</a:t>
            </a:r>
            <a:r>
              <a:rPr lang="en-US" sz="4575" b="1" spc="42">
                <a:solidFill>
                  <a:srgbClr val="0A33FF"/>
                </a:solidFill>
                <a:latin typeface="TT Rounds Condensed Bold"/>
                <a:ea typeface="TT Rounds Condensed Bold"/>
                <a:cs typeface="TT Rounds Condensed Bold"/>
                <a:sym typeface="TT Rounds Condensed Bold"/>
              </a:rPr>
              <a:t>, le Corps de Christ: chacun de nous est membre du Corps. En tant que Corps, nous représentons ensemble Jésus sur terre. Il est le Chef du Corps, Son représentant sur terre.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Nous sommes également une </a:t>
            </a:r>
            <a:r>
              <a:rPr lang="en-US" sz="4575" b="1" spc="42">
                <a:solidFill>
                  <a:srgbClr val="FF0A00"/>
                </a:solidFill>
                <a:latin typeface="TT Rounds Condensed Bold"/>
                <a:ea typeface="TT Rounds Condensed Bold"/>
                <a:cs typeface="TT Rounds Condensed Bold"/>
                <a:sym typeface="TT Rounds Condensed Bold"/>
              </a:rPr>
              <a:t>famille</a:t>
            </a:r>
            <a:r>
              <a:rPr lang="en-US" sz="4575" b="1" spc="42">
                <a:solidFill>
                  <a:srgbClr val="0A33FF"/>
                </a:solidFill>
                <a:latin typeface="TT Rounds Condensed Bold"/>
                <a:ea typeface="TT Rounds Condensed Bold"/>
                <a:cs typeface="TT Rounds Condensed Bold"/>
                <a:sym typeface="TT Rounds Condensed Bold"/>
              </a:rPr>
              <a:t>, la </a:t>
            </a:r>
            <a:r>
              <a:rPr lang="en-US" sz="4575" b="1" spc="42">
                <a:solidFill>
                  <a:srgbClr val="FF0A00"/>
                </a:solidFill>
                <a:latin typeface="TT Rounds Condensed Bold"/>
                <a:ea typeface="TT Rounds Condensed Bold"/>
                <a:cs typeface="TT Rounds Condensed Bold"/>
                <a:sym typeface="TT Rounds Condensed Bold"/>
              </a:rPr>
              <a:t>famille de Dieu</a:t>
            </a:r>
            <a:r>
              <a:rPr lang="en-US" sz="4575" b="1" spc="42">
                <a:solidFill>
                  <a:srgbClr val="0A33FF"/>
                </a:solidFill>
                <a:latin typeface="TT Rounds Condensed Bold"/>
                <a:ea typeface="TT Rounds Condensed Bold"/>
                <a:cs typeface="TT Rounds Condensed Bold"/>
                <a:sym typeface="TT Rounds Condensed Bold"/>
              </a:rPr>
              <a:t>, formant un seul Corps, où chacun prend soin les uns des autres et du bien-être de la famille, du Corps.</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37407" y="509047"/>
            <a:ext cx="17140970" cy="8303775"/>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Lorsque nous vivons sur cette terre, nous manifestons cette réalité en étant </a:t>
            </a:r>
            <a:r>
              <a:rPr lang="en-US" sz="4575" b="1" spc="42">
                <a:solidFill>
                  <a:srgbClr val="FF0A00"/>
                </a:solidFill>
                <a:latin typeface="TT Rounds Condensed Bold"/>
                <a:ea typeface="TT Rounds Condensed Bold"/>
                <a:cs typeface="TT Rounds Condensed Bold"/>
                <a:sym typeface="TT Rounds Condensed Bold"/>
              </a:rPr>
              <a:t>Ekklesia</a:t>
            </a:r>
            <a:r>
              <a:rPr lang="en-US" sz="4575" b="1" spc="42">
                <a:solidFill>
                  <a:srgbClr val="0A33FF"/>
                </a:solidFill>
                <a:latin typeface="TT Rounds Condensed Bold"/>
                <a:ea typeface="TT Rounds Condensed Bold"/>
                <a:cs typeface="TT Rounds Condensed Bold"/>
                <a:sym typeface="TT Rounds Condensed Bold"/>
              </a:rPr>
              <a:t> (c'est le bon mot que nous trouvons dans la Bible, pas le mot Église).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 </a:t>
            </a:r>
            <a:r>
              <a:rPr lang="en-US" sz="4575" b="1" spc="42">
                <a:solidFill>
                  <a:srgbClr val="FF0A00"/>
                </a:solidFill>
                <a:latin typeface="TT Rounds Condensed Bold"/>
                <a:ea typeface="TT Rounds Condensed Bold"/>
                <a:cs typeface="TT Rounds Condensed Bold"/>
                <a:sym typeface="TT Rounds Condensed Bold"/>
              </a:rPr>
              <a:t>Ekklesia</a:t>
            </a:r>
            <a:r>
              <a:rPr lang="en-US" sz="4575" b="1" spc="42">
                <a:solidFill>
                  <a:srgbClr val="0A33FF"/>
                </a:solidFill>
                <a:latin typeface="TT Rounds Condensed Bold"/>
                <a:ea typeface="TT Rounds Condensed Bold"/>
                <a:cs typeface="TT Rounds Condensed Bold"/>
                <a:sym typeface="TT Rounds Condensed Bold"/>
              </a:rPr>
              <a:t> est l’assemblée du peuple du Royaume, manifestant le Royaume dans ce monde, ce qui signifie manifester et exercer l’autorité et la puissance de Dieu, ainsi que Son amour et Ses soins.</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En tant que </a:t>
            </a:r>
            <a:r>
              <a:rPr lang="en-US" sz="4575" b="1" spc="42">
                <a:solidFill>
                  <a:srgbClr val="FF0A00"/>
                </a:solidFill>
                <a:latin typeface="TT Rounds Condensed Bold"/>
                <a:ea typeface="TT Rounds Condensed Bold"/>
                <a:cs typeface="TT Rounds Condensed Bold"/>
                <a:sym typeface="TT Rounds Condensed Bold"/>
              </a:rPr>
              <a:t>peuple de Dieu le Roi</a:t>
            </a:r>
            <a:r>
              <a:rPr lang="en-US" sz="4575" b="1" spc="42">
                <a:solidFill>
                  <a:srgbClr val="0A33FF"/>
                </a:solidFill>
                <a:latin typeface="TT Rounds Condensed Bold"/>
                <a:ea typeface="TT Rounds Condensed Bold"/>
                <a:cs typeface="TT Rounds Condensed Bold"/>
                <a:sym typeface="TT Rounds Condensed Bold"/>
              </a:rPr>
              <a:t>, nous sommes un </a:t>
            </a:r>
            <a:r>
              <a:rPr lang="en-US" sz="4575" b="1" spc="42">
                <a:solidFill>
                  <a:srgbClr val="FF0A00"/>
                </a:solidFill>
                <a:latin typeface="TT Rounds Condensed Bold"/>
                <a:ea typeface="TT Rounds Condensed Bold"/>
                <a:cs typeface="TT Rounds Condensed Bold"/>
                <a:sym typeface="TT Rounds Condensed Bold"/>
              </a:rPr>
              <a:t>Royaume </a:t>
            </a:r>
            <a:r>
              <a:rPr lang="en-US" sz="4575" b="1" spc="42">
                <a:solidFill>
                  <a:srgbClr val="0A33FF"/>
                </a:solidFill>
                <a:latin typeface="TT Rounds Condensed Bold"/>
                <a:ea typeface="TT Rounds Condensed Bold"/>
                <a:cs typeface="TT Rounds Condensed Bold"/>
                <a:sym typeface="TT Rounds Condensed Bold"/>
              </a:rPr>
              <a:t>et nous avons reçu une position particulière pour manifester le Royaume : nous avons été faits </a:t>
            </a:r>
            <a:r>
              <a:rPr lang="en-US" sz="4575" b="1" spc="42">
                <a:solidFill>
                  <a:srgbClr val="FF0A00"/>
                </a:solidFill>
                <a:latin typeface="TT Rounds Condensed Bold"/>
                <a:ea typeface="TT Rounds Condensed Bold"/>
                <a:cs typeface="TT Rounds Condensed Bold"/>
                <a:sym typeface="TT Rounds Condensed Bold"/>
              </a:rPr>
              <a:t>sacrificateurs</a:t>
            </a:r>
            <a:r>
              <a:rPr lang="en-US" sz="4575" b="1" spc="42">
                <a:solidFill>
                  <a:srgbClr val="0A33FF"/>
                </a:solidFill>
                <a:latin typeface="TT Rounds Condensed Bold"/>
                <a:ea typeface="TT Rounds Condensed Bold"/>
                <a:cs typeface="TT Rounds Condensed Bold"/>
                <a:sym typeface="TT Rounds Condensed Bold"/>
              </a:rPr>
              <a:t> et </a:t>
            </a:r>
            <a:r>
              <a:rPr lang="en-US" sz="4575" b="1" spc="42">
                <a:solidFill>
                  <a:srgbClr val="FF0A00"/>
                </a:solidFill>
                <a:latin typeface="TT Rounds Condensed Bold"/>
                <a:ea typeface="TT Rounds Condensed Bold"/>
                <a:cs typeface="TT Rounds Condensed Bold"/>
                <a:sym typeface="TT Rounds Condensed Bold"/>
              </a:rPr>
              <a:t>rois</a:t>
            </a:r>
            <a:r>
              <a:rPr lang="en-US" sz="4575" b="1" spc="42">
                <a:solidFill>
                  <a:srgbClr val="0A33FF"/>
                </a:solidFill>
                <a:latin typeface="TT Rounds Condensed Bold"/>
                <a:ea typeface="TT Rounds Condensed Bold"/>
                <a:cs typeface="TT Rounds Condensed Bold"/>
                <a:sym typeface="TT Rounds Condensed Bold"/>
              </a:rPr>
              <a:t>. (</a:t>
            </a:r>
            <a:r>
              <a:rPr lang="en-US" sz="4575" b="1" spc="42">
                <a:solidFill>
                  <a:srgbClr val="000000"/>
                </a:solidFill>
                <a:latin typeface="TT Rounds Condensed Bold"/>
                <a:ea typeface="TT Rounds Condensed Bold"/>
                <a:cs typeface="TT Rounds Condensed Bold"/>
                <a:sym typeface="TT Rounds Condensed Bold"/>
              </a:rPr>
              <a:t>1 Pierre 2 :9 / Apocalypse 5 :9,10</a:t>
            </a:r>
            <a:r>
              <a:rPr lang="en-US" sz="4575" b="1" spc="42">
                <a:solidFill>
                  <a:srgbClr val="0A33FF"/>
                </a:solidFill>
                <a:latin typeface="TT Rounds Condensed Bold"/>
                <a:ea typeface="TT Rounds Condensed Bold"/>
                <a:cs typeface="TT Rounds Condensed Bold"/>
                <a:sym typeface="TT Rounds Condensed Bold"/>
              </a:rPr>
              <a:t>). C'est notre position et notre rôle dans le Royaume.</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73515" y="300206"/>
            <a:ext cx="17140970" cy="9389624"/>
          </a:xfrm>
          <a:prstGeom prst="rect">
            <a:avLst/>
          </a:prstGeom>
        </p:spPr>
        <p:txBody>
          <a:bodyPr lIns="0" tIns="0" rIns="0" bIns="0" rtlCol="0" anchor="t">
            <a:spAutoFit/>
          </a:bodyPr>
          <a:lstStyle/>
          <a:p>
            <a:pPr algn="just">
              <a:lnSpc>
                <a:spcPts val="5490"/>
              </a:lnSpc>
            </a:pPr>
            <a:r>
              <a:rPr lang="en-US" sz="4575" b="1" spc="42">
                <a:solidFill>
                  <a:srgbClr val="FF0A00"/>
                </a:solidFill>
                <a:latin typeface="TT Rounds Condensed Bold"/>
                <a:ea typeface="TT Rounds Condensed Bold"/>
                <a:cs typeface="TT Rounds Condensed Bold"/>
                <a:sym typeface="TT Rounds Condensed Bold"/>
              </a:rPr>
              <a:t>Sacrificateurs</a:t>
            </a:r>
            <a:r>
              <a:rPr lang="en-US" sz="4575" b="1" spc="42">
                <a:solidFill>
                  <a:srgbClr val="0A33FF"/>
                </a:solidFill>
                <a:latin typeface="TT Rounds Condensed Bold"/>
                <a:ea typeface="TT Rounds Condensed Bold"/>
                <a:cs typeface="TT Rounds Condensed Bold"/>
                <a:sym typeface="TT Rounds Condensed Bold"/>
              </a:rPr>
              <a:t> et </a:t>
            </a:r>
            <a:r>
              <a:rPr lang="en-US" sz="4575" b="1" spc="42">
                <a:solidFill>
                  <a:srgbClr val="FF0A00"/>
                </a:solidFill>
                <a:latin typeface="TT Rounds Condensed Bold"/>
                <a:ea typeface="TT Rounds Condensed Bold"/>
                <a:cs typeface="TT Rounds Condensed Bold"/>
                <a:sym typeface="TT Rounds Condensed Bold"/>
              </a:rPr>
              <a:t>rois</a:t>
            </a:r>
            <a:r>
              <a:rPr lang="en-US" sz="4575" b="1" spc="42">
                <a:solidFill>
                  <a:srgbClr val="0A33FF"/>
                </a:solidFill>
                <a:latin typeface="TT Rounds Condensed Bold"/>
                <a:ea typeface="TT Rounds Condensed Bold"/>
                <a:cs typeface="TT Rounds Condensed Bold"/>
                <a:sym typeface="TT Rounds Condensed Bold"/>
              </a:rPr>
              <a:t> est la position et le rôle à partir desquels nous sommes appelés à servir Dieu et les autres, chacun de nous avec notre appel spécifique.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La bénédiction dont nous bénéficions sur terre, en tant que peuple de Dieu, a à voir avec l’amour et l’obéissance à Dieu et avec la priorité accordée au Royaume, avant toute autre chose.</a:t>
            </a:r>
          </a:p>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Matthieu 6:33</a:t>
            </a:r>
          </a:p>
          <a:p>
            <a:pPr algn="just">
              <a:lnSpc>
                <a:spcPts val="5490"/>
              </a:lnSpc>
            </a:pPr>
            <a:endParaRPr lang="en-US" sz="4575" b="1" spc="42">
              <a:solidFill>
                <a:srgbClr val="000000"/>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Que signifie chercher d’abord le Royaume de Dieu ?</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Cela signifie avoir comme priorité dans notre vie de permettre au Royaume de Dieu de se manifester dans et à travers notre vie afin que le Père céleste soit fait connaître et glorifié. Ce là tant qu'individus, familles et Corps de Christ (Ekklesia).</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73515" y="490878"/>
            <a:ext cx="17140970" cy="7436999"/>
          </a:xfrm>
          <a:prstGeom prst="rect">
            <a:avLst/>
          </a:prstGeom>
        </p:spPr>
        <p:txBody>
          <a:bodyPr lIns="0" tIns="0" rIns="0" bIns="0" rtlCol="0" anchor="t">
            <a:spAutoFit/>
          </a:bodyPr>
          <a:lstStyle/>
          <a:p>
            <a:pPr algn="just">
              <a:lnSpc>
                <a:spcPts val="5490"/>
              </a:lnSpc>
            </a:pPr>
            <a:endParaRPr/>
          </a:p>
          <a:p>
            <a:pPr algn="ctr">
              <a:lnSpc>
                <a:spcPts val="6839"/>
              </a:lnSpc>
            </a:pPr>
            <a:r>
              <a:rPr lang="en-US" sz="5700" b="1" spc="53">
                <a:solidFill>
                  <a:srgbClr val="FF3C0A"/>
                </a:solidFill>
                <a:latin typeface="TT Rounds Condensed Bold"/>
                <a:ea typeface="TT Rounds Condensed Bold"/>
                <a:cs typeface="TT Rounds Condensed Bold"/>
                <a:sym typeface="TT Rounds Condensed Bold"/>
              </a:rPr>
              <a:t>PRESENCE DE DIEU en nous et ROYAUME</a:t>
            </a:r>
          </a:p>
          <a:p>
            <a:pPr algn="ctr">
              <a:lnSpc>
                <a:spcPts val="5490"/>
              </a:lnSpc>
            </a:pPr>
            <a:endParaRPr lang="en-US" sz="5700" b="1" spc="53">
              <a:solidFill>
                <a:srgbClr val="FF3C0A"/>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Royaume de Dieu est le fruit de la Présence de Dieu en nous.</a:t>
            </a: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Plus cette Presence est réelle et profonde et plus du Royaume nous allons vivre et manifester.</a:t>
            </a: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Royaume de Dieu est la manifestation pratique du gouvernement de Dieu et ça forcément est lié à Sa Presence réelle.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Où la Presence de Dieu est, là il ya a forcément la manifestation pratique du Royaume.</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72376" y="498837"/>
            <a:ext cx="17343248" cy="797992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premier aspect du Royaume est la justice de Dieu vécue et manifestée.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Manifester le Royaume signifie également que nous libérons l’autorité de Dieu sur terre afin que Sa volonté soit faite sur terre comme elle est faite au Ciel. La justice est le character de cette volonté.</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Si telle est notre priorité, toutes les autres choses nous seront ajoutées, afin que nous puissions accomplir le mandat.</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Royaume de Dieu n’est pas une doctrine, mais la manifestation aujourd’hui du gouvernement de Dieu sur terre dans différentes situations par l’Ekklesia.</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73515" y="459358"/>
            <a:ext cx="17456131" cy="902767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En anglais, ce que signifie le mot Royaume (Kingdom) est très clair : the King’s dom / the King’s dominion, le gouvernement du Roi.</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Ce n’est pas une réalité qui nous attend seulement dans le futur, mais une réalité que nous sommes appelés à vivre et manifester aujourd’hui ici sur terre.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Cela a à voir avec l'autorité et la puissance.</a:t>
            </a: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Jésus a donné aux apôtres Son autorité et Sa puissance pour prêcher le Royaume et le manifester. C'est également le mandat de l'Ekklesia aujourd'hui.</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Est-ce que nous vivons aujourd’hui ? </a:t>
            </a: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Est-ce que c’est l'Ekklesia que nous vivons ?</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04455" y="956431"/>
            <a:ext cx="17456132" cy="266497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Il y a un lien entre Ekklesia et Royaume qu’on ne voit pas si on utilise la mauvaise traduction du mot comme Église. </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Nous y reviendrons plus tard.</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1331480" y="500695"/>
            <a:ext cx="6671464" cy="6239082"/>
          </a:xfrm>
          <a:prstGeom prst="rect">
            <a:avLst/>
          </a:prstGeom>
        </p:spPr>
        <p:txBody>
          <a:bodyPr lIns="0" tIns="0" rIns="0" bIns="0" rtlCol="0" anchor="t">
            <a:spAutoFit/>
          </a:bodyPr>
          <a:lstStyle/>
          <a:p>
            <a:pPr algn="just">
              <a:lnSpc>
                <a:spcPts val="6209"/>
              </a:lnSpc>
            </a:pPr>
            <a:r>
              <a:rPr lang="en-US" sz="5175" b="1" spc="48">
                <a:solidFill>
                  <a:srgbClr val="FF3C0A"/>
                </a:solidFill>
                <a:latin typeface="TT Rounds Condensed Bold"/>
                <a:ea typeface="TT Rounds Condensed Bold"/>
                <a:cs typeface="TT Rounds Condensed Bold"/>
                <a:sym typeface="TT Rounds Condensed Bold"/>
              </a:rPr>
              <a:t> MATTHIEU 6:9,10</a:t>
            </a:r>
          </a:p>
          <a:p>
            <a:pPr algn="just">
              <a:lnSpc>
                <a:spcPts val="6209"/>
              </a:lnSpc>
            </a:pPr>
            <a:endParaRPr lang="en-US" sz="5175" b="1" spc="48">
              <a:solidFill>
                <a:srgbClr val="FF3C0A"/>
              </a:solidFill>
              <a:latin typeface="TT Rounds Condensed Bold"/>
              <a:ea typeface="TT Rounds Condensed Bold"/>
              <a:cs typeface="TT Rounds Condensed Bold"/>
              <a:sym typeface="TT Rounds Condensed Bold"/>
            </a:endParaRPr>
          </a:p>
          <a:p>
            <a:pPr algn="just">
              <a:lnSpc>
                <a:spcPts val="6209"/>
              </a:lnSpc>
            </a:pPr>
            <a:r>
              <a:rPr lang="en-US" sz="5175" b="1" i="1" spc="48">
                <a:solidFill>
                  <a:srgbClr val="FFFFFF"/>
                </a:solidFill>
                <a:latin typeface="TT Rounds Condensed Bold Italics"/>
                <a:ea typeface="TT Rounds Condensed Bold Italics"/>
                <a:cs typeface="TT Rounds Condensed Bold Italics"/>
                <a:sym typeface="TT Rounds Condensed Bold Italics"/>
              </a:rPr>
              <a:t>Notre Père qui es aux cieux ! Que ton nom soit sanctifié ; </a:t>
            </a:r>
            <a:r>
              <a:rPr lang="en-US" sz="5175" b="1" i="1" spc="48">
                <a:solidFill>
                  <a:srgbClr val="FF2700"/>
                </a:solidFill>
                <a:latin typeface="TT Rounds Condensed Bold Italics"/>
                <a:ea typeface="TT Rounds Condensed Bold Italics"/>
                <a:cs typeface="TT Rounds Condensed Bold Italics"/>
                <a:sym typeface="TT Rounds Condensed Bold Italics"/>
              </a:rPr>
              <a:t>que ton règne vienne</a:t>
            </a:r>
            <a:r>
              <a:rPr lang="en-US" sz="5175" b="1" i="1" spc="48">
                <a:solidFill>
                  <a:srgbClr val="FFFFFF"/>
                </a:solidFill>
                <a:latin typeface="TT Rounds Condensed Bold Italics"/>
                <a:ea typeface="TT Rounds Condensed Bold Italics"/>
                <a:cs typeface="TT Rounds Condensed Bold Italics"/>
                <a:sym typeface="TT Rounds Condensed Bold Italics"/>
              </a:rPr>
              <a:t>; que ta volonté soit faite sur la terre comme au ciel.</a:t>
            </a:r>
          </a:p>
        </p:txBody>
      </p:sp>
      <p:sp>
        <p:nvSpPr>
          <p:cNvPr id="4" name="Freeform 4"/>
          <p:cNvSpPr/>
          <p:nvPr/>
        </p:nvSpPr>
        <p:spPr>
          <a:xfrm>
            <a:off x="6081693" y="5462246"/>
            <a:ext cx="5028435" cy="3610189"/>
          </a:xfrm>
          <a:custGeom>
            <a:avLst/>
            <a:gdLst/>
            <a:ahLst/>
            <a:cxnLst/>
            <a:rect l="l" t="t" r="r" b="b"/>
            <a:pathLst>
              <a:path w="5028435" h="3610189">
                <a:moveTo>
                  <a:pt x="0" y="0"/>
                </a:moveTo>
                <a:lnTo>
                  <a:pt x="5028435" y="0"/>
                </a:lnTo>
                <a:lnTo>
                  <a:pt x="5028435" y="3610188"/>
                </a:lnTo>
                <a:lnTo>
                  <a:pt x="0" y="3610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617161" y="614645"/>
            <a:ext cx="17456132" cy="7703699"/>
          </a:xfrm>
          <a:prstGeom prst="rect">
            <a:avLst/>
          </a:prstGeom>
        </p:spPr>
        <p:txBody>
          <a:bodyPr lIns="0" tIns="0" rIns="0" bIns="0" rtlCol="0" anchor="t">
            <a:spAutoFit/>
          </a:bodyPr>
          <a:lstStyle/>
          <a:p>
            <a:pPr algn="just">
              <a:lnSpc>
                <a:spcPts val="6209"/>
              </a:lnSpc>
            </a:pPr>
            <a:r>
              <a:rPr lang="en-US" sz="5175" b="1" spc="48">
                <a:solidFill>
                  <a:srgbClr val="F53119"/>
                </a:solidFill>
                <a:latin typeface="TT Rounds Condensed Bold"/>
                <a:ea typeface="TT Rounds Condensed Bold"/>
                <a:cs typeface="TT Rounds Condensed Bold"/>
                <a:sym typeface="TT Rounds Condensed Bold"/>
              </a:rPr>
              <a:t>Définition du royaume :</a:t>
            </a:r>
          </a:p>
          <a:p>
            <a:pPr algn="just">
              <a:lnSpc>
                <a:spcPts val="5490"/>
              </a:lnSpc>
            </a:pPr>
            <a:endParaRPr lang="en-US" sz="5175" b="1" spc="48">
              <a:solidFill>
                <a:srgbClr val="F53119"/>
              </a:solidFill>
              <a:latin typeface="TT Rounds Condensed Bold"/>
              <a:ea typeface="TT Rounds Condensed Bold"/>
              <a:cs typeface="TT Rounds Condensed Bold"/>
              <a:sym typeface="TT Rounds Condensed Bold"/>
            </a:endParaRP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 Le règne souverain d'un roi sur un territoire (domaine), l'impactant de sa volonté, de son but et de son intention ».</a:t>
            </a:r>
          </a:p>
          <a:p>
            <a:pPr algn="just">
              <a:lnSpc>
                <a:spcPts val="5490"/>
              </a:lnSpc>
            </a:pPr>
            <a:endParaRPr lang="en-US" sz="4575" b="1" i="1" spc="42">
              <a:solidFill>
                <a:srgbClr val="0A33FF"/>
              </a:solidFill>
              <a:latin typeface="TT Rounds Condensed Bold Italics"/>
              <a:ea typeface="TT Rounds Condensed Bold Italics"/>
              <a:cs typeface="TT Rounds Condensed Bold Italics"/>
              <a:sym typeface="TT Rounds Condensed Bold Italics"/>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Un autre: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 L’influence gouvernamentale d’un roi sur son territoire, l’impactant avec sa volonté, son but et son intention personnels, produisant une culture, des valeurs, une morale et un style de vie qui reflètent les désirs du roi et la nature de ses citoyens ».</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15935" y="725949"/>
            <a:ext cx="17456131" cy="7054148"/>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Il y a certains aspects spécifiques du Royaume que nous devons vivre et manifester et à travers lesquels nous allons avoir un impact sur le monde qui nous entoure :</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marL="614005" lvl="1" indent="-307003" algn="just">
              <a:lnSpc>
                <a:spcPts val="8235"/>
              </a:lnSpc>
              <a:buAutoNum type="arabicPeriod"/>
            </a:pPr>
            <a:r>
              <a:rPr lang="en-US" sz="4575" b="1" i="1" spc="42">
                <a:solidFill>
                  <a:srgbClr val="0A33FF"/>
                </a:solidFill>
                <a:latin typeface="TT Rounds Condensed Bold Italics"/>
                <a:ea typeface="TT Rounds Condensed Bold Italics"/>
                <a:cs typeface="TT Rounds Condensed Bold Italics"/>
                <a:sym typeface="TT Rounds Condensed Bold Italics"/>
              </a:rPr>
              <a:t>Le caractère du Royaume</a:t>
            </a:r>
            <a:r>
              <a:rPr lang="en-US" sz="4575" b="1" spc="42">
                <a:solidFill>
                  <a:srgbClr val="0A33FF"/>
                </a:solidFill>
                <a:latin typeface="TT Rounds Condensed Bold"/>
                <a:ea typeface="TT Rounds Condensed Bold"/>
                <a:cs typeface="TT Rounds Condensed Bold"/>
                <a:sym typeface="TT Rounds Condensed Bold"/>
              </a:rPr>
              <a:t> : justice, paix (shalom) et joie</a:t>
            </a:r>
          </a:p>
          <a:p>
            <a:pPr marL="614005" lvl="1" indent="-307003" algn="just">
              <a:lnSpc>
                <a:spcPts val="8235"/>
              </a:lnSpc>
              <a:buAutoNum type="arabicPeriod"/>
            </a:pPr>
            <a:r>
              <a:rPr lang="en-US" sz="4575" b="1" i="1" spc="42">
                <a:solidFill>
                  <a:srgbClr val="0A33FF"/>
                </a:solidFill>
                <a:latin typeface="TT Rounds Condensed Bold Italics"/>
                <a:ea typeface="TT Rounds Condensed Bold Italics"/>
                <a:cs typeface="TT Rounds Condensed Bold Italics"/>
                <a:sym typeface="TT Rounds Condensed Bold Italics"/>
              </a:rPr>
              <a:t>La puissance du Royaume</a:t>
            </a:r>
            <a:r>
              <a:rPr lang="en-US" sz="4575" b="1" spc="42">
                <a:solidFill>
                  <a:srgbClr val="0A33FF"/>
                </a:solidFill>
                <a:latin typeface="TT Rounds Condensed Bold"/>
                <a:ea typeface="TT Rounds Condensed Bold"/>
                <a:cs typeface="TT Rounds Condensed Bold"/>
                <a:sym typeface="TT Rounds Condensed Bold"/>
              </a:rPr>
              <a:t> : guérison, délivrance et résurrection</a:t>
            </a:r>
          </a:p>
          <a:p>
            <a:pPr marL="614005" lvl="1" indent="-307003" algn="just">
              <a:lnSpc>
                <a:spcPts val="8235"/>
              </a:lnSpc>
              <a:buAutoNum type="arabicPeriod"/>
            </a:pPr>
            <a:r>
              <a:rPr lang="en-US" sz="4575" b="1" i="1" spc="42">
                <a:solidFill>
                  <a:srgbClr val="0A33FF"/>
                </a:solidFill>
                <a:latin typeface="TT Rounds Condensed Bold Italics"/>
                <a:ea typeface="TT Rounds Condensed Bold Italics"/>
                <a:cs typeface="TT Rounds Condensed Bold Italics"/>
                <a:sym typeface="TT Rounds Condensed Bold Italics"/>
              </a:rPr>
              <a:t>La sagesse du Royaume</a:t>
            </a:r>
            <a:r>
              <a:rPr lang="en-US" sz="4575" b="1" spc="42">
                <a:solidFill>
                  <a:srgbClr val="0A33FF"/>
                </a:solidFill>
                <a:latin typeface="TT Rounds Condensed Bold"/>
                <a:ea typeface="TT Rounds Condensed Bold"/>
                <a:cs typeface="TT Rounds Condensed Bold"/>
                <a:sym typeface="TT Rounds Condensed Bold"/>
              </a:rPr>
              <a:t> : Éphésiens 3 : 10</a:t>
            </a:r>
          </a:p>
          <a:p>
            <a:pPr marL="614005" lvl="1" indent="-307003" algn="just">
              <a:lnSpc>
                <a:spcPts val="5490"/>
              </a:lnSpc>
              <a:buAutoNum type="arabicPeriod"/>
            </a:pPr>
            <a:r>
              <a:rPr lang="en-US" sz="4575" b="1" i="1" spc="42">
                <a:solidFill>
                  <a:srgbClr val="0A33FF"/>
                </a:solidFill>
                <a:latin typeface="TT Rounds Condensed Bold Italics"/>
                <a:ea typeface="TT Rounds Condensed Bold Italics"/>
                <a:cs typeface="TT Rounds Condensed Bold Italics"/>
                <a:sym typeface="TT Rounds Condensed Bold Italics"/>
              </a:rPr>
              <a:t>La culture du Royaume</a:t>
            </a:r>
            <a:r>
              <a:rPr lang="en-US" sz="4575" b="1" spc="42">
                <a:solidFill>
                  <a:srgbClr val="0A33FF"/>
                </a:solidFill>
                <a:latin typeface="TT Rounds Condensed Bold"/>
                <a:ea typeface="TT Rounds Condensed Bold"/>
                <a:cs typeface="TT Rounds Condensed Bold"/>
                <a:sym typeface="TT Rounds Condensed Bold"/>
              </a:rPr>
              <a:t> : système de croyances, valeurs, moralité, principes, langue, coutume, etc.</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15935" y="655882"/>
            <a:ext cx="17456131" cy="797992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Dans l’Évangile, par la vie de Jésus, et après dans le livre des Actes, nous voyons la réalité de ce que nous disons.</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Il y a une interaction continuelle entre le Royaume surnaturel et invisible de Dieu et la réalité naturelle, par l’intervention du Saint-Esprit et des anges. C'est une réalité permanente.</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Cela devrait être pareil pour nous aujourd’hui !</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Dieu n’a pas changé d’avis !</a:t>
            </a:r>
          </a:p>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Matthieu 6:9,10</a:t>
            </a:r>
            <a:r>
              <a:rPr lang="en-US" sz="4575" b="1" spc="42">
                <a:solidFill>
                  <a:srgbClr val="0A33FF"/>
                </a:solidFill>
                <a:latin typeface="TT Rounds Condensed Bold"/>
                <a:ea typeface="TT Rounds Condensed Bold"/>
                <a:cs typeface="TT Rounds Condensed Bold"/>
                <a:sym typeface="TT Rounds Condensed Bold"/>
              </a:rPr>
              <a:t> est toujours valable aujourd’hui.</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Ce n'est pas seulement une prière, mais un but pour notre vie.</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15935" y="493957"/>
            <a:ext cx="17456131" cy="830377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Sommes-nous conscients de ce que cela signifie lorsque nous prions cette prière ou chantons ce chant?</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C’est le mandat que Jésus a donné à ses disciples et à chacun de nous, alors que nous avançons ensemble en tant que Corps.</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Qu’est-ce qui a changé depuis le livre des Actes dans l’Église ?</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Nous avons développé un système humaniste et un système religieux, où l'homme est au centre et non pas Dieu, donc pas le Saint-Esprit.</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Nous faisons beaucoup de choses selon le pouvoir de l’âme.</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162594" y="272666"/>
            <a:ext cx="12136042" cy="9189600"/>
          </a:xfrm>
          <a:prstGeom prst="rect">
            <a:avLst/>
          </a:prstGeom>
        </p:spPr>
        <p:txBody>
          <a:bodyPr lIns="0" tIns="0" rIns="0" bIns="0" rtlCol="0" anchor="t">
            <a:spAutoFit/>
          </a:bodyPr>
          <a:lstStyle/>
          <a:p>
            <a:pPr algn="ctr">
              <a:lnSpc>
                <a:spcPts val="6839"/>
              </a:lnSpc>
            </a:pPr>
            <a:r>
              <a:rPr lang="en-US" sz="5700" b="1" spc="53">
                <a:solidFill>
                  <a:srgbClr val="FF3C0A"/>
                </a:solidFill>
                <a:latin typeface="TT Rounds Condensed Bold"/>
                <a:ea typeface="TT Rounds Condensed Bold"/>
                <a:cs typeface="TT Rounds Condensed Bold"/>
                <a:sym typeface="TT Rounds Condensed Bold"/>
              </a:rPr>
              <a:t>RELIGION ou ROYAUME</a:t>
            </a:r>
          </a:p>
          <a:p>
            <a:pPr algn="ctr">
              <a:lnSpc>
                <a:spcPts val="5490"/>
              </a:lnSpc>
            </a:pPr>
            <a:endParaRPr lang="en-US" sz="5700" b="1" spc="53">
              <a:solidFill>
                <a:srgbClr val="FF3C0A"/>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préoccupe l’homme </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jusqu'à ce qu'il trouve le </a:t>
            </a:r>
            <a:r>
              <a:rPr lang="en-US" sz="4575" b="1" spc="42">
                <a:solidFill>
                  <a:srgbClr val="FF3C0A"/>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a:t>
            </a:r>
          </a:p>
          <a:p>
            <a:pPr algn="ctr">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c’est ce que l'homme fait</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jusqu'à ce qu'il trouve le </a:t>
            </a:r>
            <a:r>
              <a:rPr lang="en-US" sz="4575" b="1" spc="42">
                <a:solidFill>
                  <a:srgbClr val="FF3C0A"/>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a:t>
            </a:r>
          </a:p>
          <a:p>
            <a:pPr algn="ctr">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prépare l'homme à quitter la terre ;</a:t>
            </a:r>
          </a:p>
          <a:p>
            <a:pPr algn="ctr">
              <a:lnSpc>
                <a:spcPts val="5490"/>
              </a:lnSpc>
            </a:pPr>
            <a:r>
              <a:rPr lang="en-US" sz="4575" b="1" spc="42">
                <a:solidFill>
                  <a:srgbClr val="FF3C0A"/>
                </a:solidFill>
                <a:latin typeface="TT Rounds Condensed Bold"/>
                <a:ea typeface="TT Rounds Condensed Bold"/>
                <a:cs typeface="TT Rounds Condensed Bold"/>
                <a:sym typeface="TT Rounds Condensed Bold"/>
              </a:rPr>
              <a:t>le Royaume</a:t>
            </a:r>
            <a:r>
              <a:rPr lang="en-US" sz="4575" b="1" spc="42">
                <a:solidFill>
                  <a:srgbClr val="0A33FF"/>
                </a:solidFill>
                <a:latin typeface="TT Rounds Condensed Bold"/>
                <a:ea typeface="TT Rounds Condensed Bold"/>
                <a:cs typeface="TT Rounds Condensed Bold"/>
                <a:sym typeface="TT Rounds Condensed Bold"/>
              </a:rPr>
              <a:t> autorise l'homme à dominer la terre. </a:t>
            </a:r>
          </a:p>
          <a:p>
            <a:pPr algn="ctr">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se concentre sur le Ciel ;</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le </a:t>
            </a:r>
            <a:r>
              <a:rPr lang="en-US" sz="4575" b="1" spc="42">
                <a:solidFill>
                  <a:srgbClr val="FF3C0A"/>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se concentre sur la terre. </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100726" y="525586"/>
            <a:ext cx="12911414" cy="7075050"/>
          </a:xfrm>
          <a:prstGeom prst="rect">
            <a:avLst/>
          </a:prstGeom>
        </p:spPr>
        <p:txBody>
          <a:bodyPr lIns="0" tIns="0" rIns="0" bIns="0" rtlCol="0" anchor="t">
            <a:spAutoFit/>
          </a:bodyPr>
          <a:lstStyle/>
          <a:p>
            <a:pPr algn="ctr">
              <a:lnSpc>
                <a:spcPts val="6839"/>
              </a:lnSpc>
            </a:pPr>
            <a:r>
              <a:rPr lang="en-US" sz="5700" b="1" spc="53">
                <a:solidFill>
                  <a:srgbClr val="FF3C0A"/>
                </a:solidFill>
                <a:latin typeface="TT Rounds Condensed Bold"/>
                <a:ea typeface="TT Rounds Condensed Bold"/>
                <a:cs typeface="TT Rounds Condensed Bold"/>
                <a:sym typeface="TT Rounds Condensed Bold"/>
              </a:rPr>
              <a:t>RELIGION ou ROYAUME</a:t>
            </a:r>
          </a:p>
          <a:p>
            <a:pPr algn="ctr">
              <a:lnSpc>
                <a:spcPts val="5490"/>
              </a:lnSpc>
            </a:pPr>
            <a:endParaRPr lang="en-US" sz="5700" b="1" spc="53">
              <a:solidFill>
                <a:srgbClr val="FF3C0A"/>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essaye d’atteindre Dieu ;</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le </a:t>
            </a:r>
            <a:r>
              <a:rPr lang="en-US" sz="4575" b="1" spc="42">
                <a:solidFill>
                  <a:srgbClr val="FF3C0A"/>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c’est Dieu qui descend vers l'homme.</a:t>
            </a:r>
          </a:p>
          <a:p>
            <a:pPr algn="ctr">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veut échapper à la terre ; </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le </a:t>
            </a:r>
            <a:r>
              <a:rPr lang="en-US" sz="4575" b="1" spc="42">
                <a:solidFill>
                  <a:srgbClr val="FF3C0A"/>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«impacte», influence et change la terre.</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 </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La </a:t>
            </a:r>
            <a:r>
              <a:rPr lang="en-US" sz="4575" b="1" spc="42">
                <a:solidFill>
                  <a:srgbClr val="000000"/>
                </a:solidFill>
                <a:latin typeface="TT Rounds Condensed Bold"/>
                <a:ea typeface="TT Rounds Condensed Bold"/>
                <a:cs typeface="TT Rounds Condensed Bold"/>
                <a:sym typeface="TT Rounds Condensed Bold"/>
              </a:rPr>
              <a:t>Religion</a:t>
            </a:r>
            <a:r>
              <a:rPr lang="en-US" sz="4575" b="1" spc="42">
                <a:solidFill>
                  <a:srgbClr val="0A33FF"/>
                </a:solidFill>
                <a:latin typeface="TT Rounds Condensed Bold"/>
                <a:ea typeface="TT Rounds Condensed Bold"/>
                <a:cs typeface="TT Rounds Condensed Bold"/>
                <a:sym typeface="TT Rounds Condensed Bold"/>
              </a:rPr>
              <a:t> cherche à amener la terre au Ciel ;</a:t>
            </a:r>
          </a:p>
          <a:p>
            <a:pPr algn="ctr">
              <a:lnSpc>
                <a:spcPts val="5490"/>
              </a:lnSpc>
            </a:pPr>
            <a:r>
              <a:rPr lang="en-US" sz="4575" b="1" spc="42">
                <a:solidFill>
                  <a:srgbClr val="0A33FF"/>
                </a:solidFill>
                <a:latin typeface="TT Rounds Condensed Bold"/>
                <a:ea typeface="TT Rounds Condensed Bold"/>
                <a:cs typeface="TT Rounds Condensed Bold"/>
                <a:sym typeface="TT Rounds Condensed Bold"/>
              </a:rPr>
              <a:t>le </a:t>
            </a:r>
            <a:r>
              <a:rPr lang="en-US" sz="4575" b="1" spc="42">
                <a:solidFill>
                  <a:srgbClr val="FF3C0A"/>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cherche  à amener le Ciel sur la terre.</a:t>
            </a: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941452" y="26044"/>
            <a:ext cx="12405095" cy="2922914"/>
          </a:xfrm>
          <a:prstGeom prst="rect">
            <a:avLst/>
          </a:prstGeom>
        </p:spPr>
        <p:txBody>
          <a:bodyPr lIns="0" tIns="0" rIns="0" bIns="0" rtlCol="0" anchor="t">
            <a:spAutoFit/>
          </a:bodyPr>
          <a:lstStyle/>
          <a:p>
            <a:pPr algn="ctr">
              <a:lnSpc>
                <a:spcPts val="5832"/>
              </a:lnSpc>
            </a:pPr>
            <a:r>
              <a:rPr lang="en-US" sz="4050" b="1">
                <a:solidFill>
                  <a:srgbClr val="FFFE05"/>
                </a:solidFill>
                <a:latin typeface="Gill Sans Bold"/>
                <a:ea typeface="Gill Sans Bold"/>
                <a:cs typeface="Gill Sans Bold"/>
                <a:sym typeface="Gill Sans Bold"/>
              </a:rPr>
              <a:t>Le plus grand désir de Dieu dans toute la Bible, pour nous les hommes et les femmes, n’est pas de nous conduire au Ciel,</a:t>
            </a:r>
          </a:p>
          <a:p>
            <a:pPr algn="ctr">
              <a:lnSpc>
                <a:spcPts val="5832"/>
              </a:lnSpc>
            </a:pPr>
            <a:r>
              <a:rPr lang="en-US" sz="4050" b="1">
                <a:solidFill>
                  <a:srgbClr val="FFFE05"/>
                </a:solidFill>
                <a:latin typeface="Gill Sans Bold"/>
                <a:ea typeface="Gill Sans Bold"/>
                <a:cs typeface="Gill Sans Bold"/>
                <a:sym typeface="Gill Sans Bold"/>
              </a:rPr>
              <a:t>mais de faire descendre le Ciel sur la terre.</a:t>
            </a:r>
          </a:p>
        </p:txBody>
      </p:sp>
      <p:sp>
        <p:nvSpPr>
          <p:cNvPr id="4" name="TextBox 4"/>
          <p:cNvSpPr txBox="1"/>
          <p:nvPr/>
        </p:nvSpPr>
        <p:spPr>
          <a:xfrm>
            <a:off x="816144" y="3537803"/>
            <a:ext cx="17049556" cy="5358317"/>
          </a:xfrm>
          <a:prstGeom prst="rect">
            <a:avLst/>
          </a:prstGeom>
        </p:spPr>
        <p:txBody>
          <a:bodyPr lIns="0" tIns="0" rIns="0" bIns="0" rtlCol="0" anchor="t">
            <a:spAutoFit/>
          </a:bodyPr>
          <a:lstStyle/>
          <a:p>
            <a:pPr algn="just">
              <a:lnSpc>
                <a:spcPts val="5400"/>
              </a:lnSpc>
            </a:pPr>
            <a:r>
              <a:rPr lang="en-US" sz="4500" b="1" i="1" spc="42">
                <a:solidFill>
                  <a:srgbClr val="0C39F0"/>
                </a:solidFill>
                <a:latin typeface="TT Rounds Condensed Bold Italics"/>
                <a:ea typeface="TT Rounds Condensed Bold Italics"/>
                <a:cs typeface="TT Rounds Condensed Bold Italics"/>
                <a:sym typeface="TT Rounds Condensed Bold Italics"/>
              </a:rPr>
              <a:t>Et je vis un nouveau ciel et une nouvelle terre; car le premier ciel et la première terre s'en étaient allés, et la mer n'est plus. Et je vis la sainte cité, nouvelle Jérusalem, descendant du ciel d'auprès de Dieu, préparée comme une épouse ornée pour son mari. Et j'ouïs une grande voix venant du ciel, disant:</a:t>
            </a:r>
          </a:p>
          <a:p>
            <a:pPr algn="just">
              <a:lnSpc>
                <a:spcPts val="5400"/>
              </a:lnSpc>
            </a:pPr>
            <a:r>
              <a:rPr lang="en-US" sz="4500" b="1" i="1" spc="42">
                <a:solidFill>
                  <a:srgbClr val="FF2700"/>
                </a:solidFill>
                <a:latin typeface="TT Rounds Condensed Bold Italics"/>
                <a:ea typeface="TT Rounds Condensed Bold Italics"/>
                <a:cs typeface="TT Rounds Condensed Bold Italics"/>
                <a:sym typeface="TT Rounds Condensed Bold Italics"/>
              </a:rPr>
              <a:t>Voici, l'habitation de Dieu est avec les hommes, et il habitera avec eux; et ils seront son peuple, et Dieu lui- même sera avec eux, leur Dieu.   </a:t>
            </a:r>
          </a:p>
          <a:p>
            <a:pPr algn="just">
              <a:lnSpc>
                <a:spcPts val="4770"/>
              </a:lnSpc>
            </a:pPr>
            <a:r>
              <a:rPr lang="en-US" sz="3975" b="1" i="1" spc="37">
                <a:solidFill>
                  <a:srgbClr val="FF2700"/>
                </a:solidFill>
                <a:latin typeface="TT Rounds Condensed Bold Italics"/>
                <a:ea typeface="TT Rounds Condensed Bold Italics"/>
                <a:cs typeface="TT Rounds Condensed Bold Italics"/>
                <a:sym typeface="TT Rounds Condensed Bold Italics"/>
              </a:rPr>
              <a:t>                                                                                                 </a:t>
            </a:r>
            <a:r>
              <a:rPr lang="en-US" sz="3975" b="1" spc="37">
                <a:solidFill>
                  <a:srgbClr val="000000"/>
                </a:solidFill>
                <a:latin typeface="TT Rounds Condensed Bold"/>
                <a:ea typeface="TT Rounds Condensed Bold"/>
                <a:cs typeface="TT Rounds Condensed Bold"/>
                <a:sym typeface="TT Rounds Condensed Bold"/>
              </a:rPr>
              <a:t>APOCALYPSE 21:1-3</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15935" y="391341"/>
            <a:ext cx="17456131" cy="689407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La réalité du Royaume ne peut être vécue que par la puissance su Saint Esprit agissant en nous et à travers nous.</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L'Agent du Royaume est le Saint-Esprit.</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Nous ne pouvons rien faire concernant le Royaume sans une forte présence du Saint-Esprit.</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Lorsque le Saint-Esprit est réellement présent, il manifeste la réalité du Royaume en nous, parmi nous et à travers nous.</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9363" y="277238"/>
            <a:ext cx="17269274" cy="9732525"/>
          </a:xfrm>
          <a:prstGeom prst="rect">
            <a:avLst/>
          </a:prstGeom>
        </p:spPr>
        <p:txBody>
          <a:bodyPr lIns="0" tIns="0" rIns="0" bIns="0" rtlCol="0" anchor="t">
            <a:spAutoFit/>
          </a:bodyPr>
          <a:lstStyle/>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HEBREUX 2:3,4</a:t>
            </a: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…un si grand salut, qui, ayant été premièrement annoncé par le Seigneur, nous a été confirmé par ceux qui l'avaient entendu ? Dieu même appuyant leur témoignage par des prodiges et des miracles, par divers actes de sa puissance, et par les dons du Saint-Esprit, selon sa volonté.</a:t>
            </a:r>
          </a:p>
          <a:p>
            <a:pPr algn="just">
              <a:lnSpc>
                <a:spcPts val="5490"/>
              </a:lnSpc>
            </a:pPr>
            <a:endParaRPr lang="en-US" sz="4575" b="1" i="1" spc="42">
              <a:solidFill>
                <a:srgbClr val="0A33FF"/>
              </a:solidFill>
              <a:latin typeface="TT Rounds Condensed Bold Italics"/>
              <a:ea typeface="TT Rounds Condensed Bold Italics"/>
              <a:cs typeface="TT Rounds Condensed Bold Italics"/>
              <a:sym typeface="TT Rounds Condensed Bold Italics"/>
            </a:endParaRPr>
          </a:p>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ACTES 2:22</a:t>
            </a: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…Jésus le Nazarien, cet homme signalé de Dieu parmi vous par les actes de puissance, les merveilles et les miracles qu'il a opérés par son moyen au milieu de vous, comme vous le savez vous-même.</a:t>
            </a:r>
          </a:p>
          <a:p>
            <a:pPr algn="just">
              <a:lnSpc>
                <a:spcPts val="5490"/>
              </a:lnSpc>
            </a:pPr>
            <a:endParaRPr lang="en-US" sz="4575" b="1" i="1" spc="42">
              <a:solidFill>
                <a:srgbClr val="0A33FF"/>
              </a:solidFill>
              <a:latin typeface="TT Rounds Condensed Bold Italics"/>
              <a:ea typeface="TT Rounds Condensed Bold Italics"/>
              <a:cs typeface="TT Rounds Condensed Bold Italics"/>
              <a:sym typeface="TT Rounds Condensed Bold Italics"/>
            </a:endParaRPr>
          </a:p>
          <a:p>
            <a:pPr algn="just">
              <a:lnSpc>
                <a:spcPts val="5490"/>
              </a:lnSpc>
            </a:pPr>
            <a:r>
              <a:rPr lang="en-US" sz="4575" b="1" spc="42">
                <a:solidFill>
                  <a:srgbClr val="535353"/>
                </a:solidFill>
                <a:latin typeface="TT Rounds Condensed Bold"/>
                <a:ea typeface="TT Rounds Condensed Bold"/>
                <a:cs typeface="TT Rounds Condensed Bold"/>
                <a:sym typeface="TT Rounds Condensed Bold"/>
              </a:rPr>
              <a:t>MARC 16:20</a:t>
            </a: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Et eux, étant partis, prêchèrent partout; le Seigneur opérant avec eux, et confirmant la Parole par les miracles qui l'accompagnaient.</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9363" y="599724"/>
            <a:ext cx="17269274" cy="3369824"/>
          </a:xfrm>
          <a:prstGeom prst="rect">
            <a:avLst/>
          </a:prstGeom>
        </p:spPr>
        <p:txBody>
          <a:bodyPr lIns="0" tIns="0" rIns="0" bIns="0" rtlCol="0" anchor="t">
            <a:spAutoFit/>
          </a:bodyPr>
          <a:lstStyle/>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Since the day of Pentecost we see in the book of Acts the Kingdom of God acting in the natural in many ways: shaking, filling, healing, signs and wonders, angelic action, visions, etc</a:t>
            </a:r>
          </a:p>
          <a:p>
            <a:pPr algn="just">
              <a:lnSpc>
                <a:spcPts val="5490"/>
              </a:lnSpc>
            </a:pPr>
            <a:endParaRPr lang="en-US" sz="4575" b="1" spc="42">
              <a:solidFill>
                <a:srgbClr val="0011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That was real christian life.</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4FF"/>
        </a:solidFill>
        <a:effectLst/>
      </p:bgPr>
    </p:bg>
    <p:spTree>
      <p:nvGrpSpPr>
        <p:cNvPr id="1" name=""/>
        <p:cNvGrpSpPr/>
        <p:nvPr/>
      </p:nvGrpSpPr>
      <p:grpSpPr>
        <a:xfrm>
          <a:off x="0" y="0"/>
          <a:ext cx="0" cy="0"/>
          <a:chOff x="0" y="0"/>
          <a:chExt cx="0" cy="0"/>
        </a:xfrm>
      </p:grpSpPr>
      <p:sp>
        <p:nvSpPr>
          <p:cNvPr id="2" name="TextBox 2"/>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3</a:t>
            </a:r>
          </a:p>
        </p:txBody>
      </p:sp>
      <p:sp>
        <p:nvSpPr>
          <p:cNvPr id="3" name="TextBox 3"/>
          <p:cNvSpPr txBox="1"/>
          <p:nvPr/>
        </p:nvSpPr>
        <p:spPr>
          <a:xfrm>
            <a:off x="1238180" y="654490"/>
            <a:ext cx="9714977" cy="8242419"/>
          </a:xfrm>
          <a:prstGeom prst="rect">
            <a:avLst/>
          </a:prstGeom>
        </p:spPr>
        <p:txBody>
          <a:bodyPr lIns="0" tIns="0" rIns="0" bIns="0" rtlCol="0" anchor="t">
            <a:spAutoFit/>
          </a:bodyPr>
          <a:lstStyle/>
          <a:p>
            <a:pPr algn="just">
              <a:lnSpc>
                <a:spcPts val="5670"/>
              </a:lnSpc>
            </a:pPr>
            <a:r>
              <a:rPr lang="en-US" sz="4725" b="1" spc="44">
                <a:solidFill>
                  <a:srgbClr val="000000"/>
                </a:solidFill>
                <a:latin typeface="TT Rounds Condensed Bold"/>
                <a:ea typeface="TT Rounds Condensed Bold"/>
                <a:cs typeface="TT Rounds Condensed Bold"/>
                <a:sym typeface="TT Rounds Condensed Bold"/>
              </a:rPr>
              <a:t>LUC 1:30-33</a:t>
            </a:r>
          </a:p>
          <a:p>
            <a:pPr algn="just">
              <a:lnSpc>
                <a:spcPts val="5670"/>
              </a:lnSpc>
            </a:pPr>
            <a:endParaRPr lang="en-US" sz="4725" b="1" spc="44">
              <a:solidFill>
                <a:srgbClr val="000000"/>
              </a:solidFill>
              <a:latin typeface="TT Rounds Condensed Bold"/>
              <a:ea typeface="TT Rounds Condensed Bold"/>
              <a:cs typeface="TT Rounds Condensed Bold"/>
              <a:sym typeface="TT Rounds Condensed Bold"/>
            </a:endParaRPr>
          </a:p>
          <a:p>
            <a:pPr algn="just">
              <a:lnSpc>
                <a:spcPts val="5670"/>
              </a:lnSpc>
            </a:pPr>
            <a:r>
              <a:rPr lang="en-US" sz="4725" b="1" i="1" spc="44">
                <a:solidFill>
                  <a:srgbClr val="0C39F0"/>
                </a:solidFill>
                <a:latin typeface="TT Rounds Condensed Bold Italics"/>
                <a:ea typeface="TT Rounds Condensed Bold Italics"/>
                <a:cs typeface="TT Rounds Condensed Bold Italics"/>
                <a:sym typeface="TT Rounds Condensed Bold Italics"/>
              </a:rPr>
              <a:t>Et l'ange lui dit: Ne crains pas, Marie, car tu as trouvé grâce auprès de Dieu. Et voici, tu concevras dans ton ventre, et tu enfanteras un fils, et tu appelleras son nom Jésus. Il sera grand et sera appelé le Fils du Très- haut; et </a:t>
            </a:r>
            <a:r>
              <a:rPr lang="en-US" sz="4725" b="1" i="1" spc="44">
                <a:solidFill>
                  <a:srgbClr val="FF2700"/>
                </a:solidFill>
                <a:latin typeface="TT Rounds Condensed Bold Italics"/>
                <a:ea typeface="TT Rounds Condensed Bold Italics"/>
                <a:cs typeface="TT Rounds Condensed Bold Italics"/>
                <a:sym typeface="TT Rounds Condensed Bold Italics"/>
              </a:rPr>
              <a:t>le Seigneur Dieu lui donnera le trône de David son père; et il régnera sur la maison de Jacob à toujours, et il n'y aura pas de fin à son royaume.</a:t>
            </a:r>
          </a:p>
        </p:txBody>
      </p:sp>
      <p:sp>
        <p:nvSpPr>
          <p:cNvPr id="4" name="Freeform 4" descr="Image"/>
          <p:cNvSpPr/>
          <p:nvPr/>
        </p:nvSpPr>
        <p:spPr>
          <a:xfrm>
            <a:off x="12122036" y="-9525"/>
            <a:ext cx="6151941" cy="10287001"/>
          </a:xfrm>
          <a:custGeom>
            <a:avLst/>
            <a:gdLst/>
            <a:ahLst/>
            <a:cxnLst/>
            <a:rect l="l" t="t" r="r" b="b"/>
            <a:pathLst>
              <a:path w="6151941" h="10287001">
                <a:moveTo>
                  <a:pt x="0" y="0"/>
                </a:moveTo>
                <a:lnTo>
                  <a:pt x="6151941" y="0"/>
                </a:lnTo>
                <a:lnTo>
                  <a:pt x="6151941" y="10287001"/>
                </a:lnTo>
                <a:lnTo>
                  <a:pt x="0" y="10287001"/>
                </a:lnTo>
                <a:lnTo>
                  <a:pt x="0" y="0"/>
                </a:lnTo>
                <a:close/>
              </a:path>
            </a:pathLst>
          </a:custGeom>
          <a:blipFill>
            <a:blip r:embed="rId2"/>
            <a:stretch>
              <a:fillRect/>
            </a:stretch>
          </a:blipFill>
        </p:spPr>
        <p:txBody>
          <a:bodyPr/>
          <a:lstStyle/>
          <a:p>
            <a:endParaRPr lang="fr-CH"/>
          </a:p>
        </p:txBody>
      </p:sp>
      <p:grpSp>
        <p:nvGrpSpPr>
          <p:cNvPr id="5" name="Group 5"/>
          <p:cNvGrpSpPr/>
          <p:nvPr/>
        </p:nvGrpSpPr>
        <p:grpSpPr>
          <a:xfrm>
            <a:off x="13468098" y="5465094"/>
            <a:ext cx="514064" cy="2314743"/>
            <a:chOff x="0" y="0"/>
            <a:chExt cx="685418" cy="3086324"/>
          </a:xfrm>
        </p:grpSpPr>
        <p:sp>
          <p:nvSpPr>
            <p:cNvPr id="6" name="Freeform 6"/>
            <p:cNvSpPr/>
            <p:nvPr/>
          </p:nvSpPr>
          <p:spPr>
            <a:xfrm>
              <a:off x="0" y="0"/>
              <a:ext cx="685419" cy="3086354"/>
            </a:xfrm>
            <a:custGeom>
              <a:avLst/>
              <a:gdLst/>
              <a:ahLst/>
              <a:cxnLst/>
              <a:rect l="l" t="t" r="r" b="b"/>
              <a:pathLst>
                <a:path w="685419" h="3086354">
                  <a:moveTo>
                    <a:pt x="0" y="0"/>
                  </a:moveTo>
                  <a:lnTo>
                    <a:pt x="685419" y="0"/>
                  </a:lnTo>
                  <a:lnTo>
                    <a:pt x="685419" y="3086354"/>
                  </a:lnTo>
                  <a:lnTo>
                    <a:pt x="0" y="3086354"/>
                  </a:lnTo>
                  <a:close/>
                </a:path>
              </a:pathLst>
            </a:custGeom>
            <a:solidFill>
              <a:srgbClr val="BDC1C1">
                <a:alpha val="83922"/>
              </a:srgbClr>
            </a:solidFill>
          </p:spPr>
          <p:txBody>
            <a:bodyPr/>
            <a:lstStyle/>
            <a:p>
              <a:endParaRPr lang="fr-CH"/>
            </a:p>
          </p:txBody>
        </p:sp>
      </p:grpSp>
      <p:grpSp>
        <p:nvGrpSpPr>
          <p:cNvPr id="7" name="Group 7"/>
          <p:cNvGrpSpPr/>
          <p:nvPr/>
        </p:nvGrpSpPr>
        <p:grpSpPr>
          <a:xfrm>
            <a:off x="16693839" y="5465094"/>
            <a:ext cx="514064" cy="2314743"/>
            <a:chOff x="0" y="0"/>
            <a:chExt cx="685419" cy="3086324"/>
          </a:xfrm>
        </p:grpSpPr>
        <p:sp>
          <p:nvSpPr>
            <p:cNvPr id="8" name="Freeform 8"/>
            <p:cNvSpPr/>
            <p:nvPr/>
          </p:nvSpPr>
          <p:spPr>
            <a:xfrm>
              <a:off x="0" y="0"/>
              <a:ext cx="685419" cy="3086354"/>
            </a:xfrm>
            <a:custGeom>
              <a:avLst/>
              <a:gdLst/>
              <a:ahLst/>
              <a:cxnLst/>
              <a:rect l="l" t="t" r="r" b="b"/>
              <a:pathLst>
                <a:path w="685419" h="3086354">
                  <a:moveTo>
                    <a:pt x="0" y="0"/>
                  </a:moveTo>
                  <a:lnTo>
                    <a:pt x="685419" y="0"/>
                  </a:lnTo>
                  <a:lnTo>
                    <a:pt x="685419" y="3086354"/>
                  </a:lnTo>
                  <a:lnTo>
                    <a:pt x="0" y="3086354"/>
                  </a:lnTo>
                  <a:close/>
                </a:path>
              </a:pathLst>
            </a:custGeom>
            <a:solidFill>
              <a:srgbClr val="BDC1C1">
                <a:alpha val="83922"/>
              </a:srgbClr>
            </a:solidFill>
          </p:spPr>
          <p:txBody>
            <a:bodyPr/>
            <a:lstStyle/>
            <a:p>
              <a:endParaRPr lang="fr-CH"/>
            </a:p>
          </p:txBody>
        </p:sp>
      </p:gr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9363" y="633618"/>
            <a:ext cx="17269274" cy="5484375"/>
          </a:xfrm>
          <a:prstGeom prst="rect">
            <a:avLst/>
          </a:prstGeom>
        </p:spPr>
        <p:txBody>
          <a:bodyPr lIns="0" tIns="0" rIns="0" bIns="0" rtlCol="0" anchor="t">
            <a:spAutoFit/>
          </a:bodyPr>
          <a:lstStyle/>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Lorsque nous parlons de la justice de Dieu manifestée dans le Royaume, nous parlons aussi de la culture du Royaume.</a:t>
            </a:r>
          </a:p>
          <a:p>
            <a:pPr algn="just">
              <a:lnSpc>
                <a:spcPts val="5490"/>
              </a:lnSpc>
            </a:pPr>
            <a:endParaRPr lang="en-US" sz="4575" b="1" spc="42">
              <a:solidFill>
                <a:srgbClr val="0011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La culture du Royaume est le style de vie du Royaume des Cieux.</a:t>
            </a:r>
          </a:p>
          <a:p>
            <a:pPr algn="just">
              <a:lnSpc>
                <a:spcPts val="5490"/>
              </a:lnSpc>
            </a:pPr>
            <a:endParaRPr lang="en-US" sz="4575" b="1" spc="42">
              <a:solidFill>
                <a:srgbClr val="0011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Dans le Ciel, il y a la culture que nous devrions refléter sur terre.</a:t>
            </a:r>
          </a:p>
          <a:p>
            <a:pPr algn="just">
              <a:lnSpc>
                <a:spcPts val="5490"/>
              </a:lnSpc>
            </a:pPr>
            <a:endParaRPr lang="en-US" sz="4575" b="1" spc="42">
              <a:solidFill>
                <a:srgbClr val="0011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La valeur principale de cette culture est l'honneur.</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894095" y="856184"/>
            <a:ext cx="16806876" cy="6673977"/>
          </a:xfrm>
          <a:prstGeom prst="rect">
            <a:avLst/>
          </a:prstGeom>
        </p:spPr>
        <p:txBody>
          <a:bodyPr lIns="0" tIns="0" rIns="0" bIns="0" rtlCol="0" anchor="t">
            <a:spAutoFit/>
          </a:bodyPr>
          <a:lstStyle/>
          <a:p>
            <a:pPr algn="ctr">
              <a:lnSpc>
                <a:spcPts val="6803"/>
              </a:lnSpc>
            </a:pPr>
            <a:r>
              <a:rPr lang="en-US" sz="4725" b="1" spc="44">
                <a:solidFill>
                  <a:srgbClr val="FF3C0A"/>
                </a:solidFill>
                <a:latin typeface="TT Rounds Condensed Bold"/>
                <a:ea typeface="TT Rounds Condensed Bold"/>
                <a:cs typeface="TT Rounds Condensed Bold"/>
                <a:sym typeface="TT Rounds Condensed Bold"/>
              </a:rPr>
              <a:t>Transition de l’A.T.  à LA venue de Jésus</a:t>
            </a:r>
          </a:p>
          <a:p>
            <a:pPr algn="l">
              <a:lnSpc>
                <a:spcPts val="6803"/>
              </a:lnSpc>
            </a:pPr>
            <a:endParaRPr lang="en-US" sz="4725" b="1" spc="44">
              <a:solidFill>
                <a:srgbClr val="FF3C0A"/>
              </a:solidFill>
              <a:latin typeface="TT Rounds Condensed Bold"/>
              <a:ea typeface="TT Rounds Condensed Bold"/>
              <a:cs typeface="TT Rounds Condensed Bold"/>
              <a:sym typeface="TT Rounds Condensed Bold"/>
            </a:endParaRPr>
          </a:p>
          <a:p>
            <a:pPr algn="l">
              <a:lnSpc>
                <a:spcPts val="6803"/>
              </a:lnSpc>
            </a:pPr>
            <a:r>
              <a:rPr lang="en-US" sz="4725" b="1" spc="44">
                <a:solidFill>
                  <a:srgbClr val="F53119"/>
                </a:solidFill>
                <a:latin typeface="TT Rounds Condensed Bold"/>
                <a:ea typeface="TT Rounds Condensed Bold"/>
                <a:cs typeface="TT Rounds Condensed Bold"/>
                <a:sym typeface="TT Rounds Condensed Bold"/>
              </a:rPr>
              <a:t>1. Pas encore le Royaume</a:t>
            </a:r>
            <a:r>
              <a:rPr lang="en-US" sz="4725" b="1" spc="44">
                <a:solidFill>
                  <a:srgbClr val="0C39F0"/>
                </a:solidFill>
                <a:latin typeface="TT Rounds Condensed Bold"/>
                <a:ea typeface="TT Rounds Condensed Bold"/>
                <a:cs typeface="TT Rounds Condensed Bold"/>
                <a:sym typeface="TT Rounds Condensed Bold"/>
              </a:rPr>
              <a:t> - avant la venue du Christ</a:t>
            </a:r>
          </a:p>
          <a:p>
            <a:pPr algn="l">
              <a:lnSpc>
                <a:spcPts val="6803"/>
              </a:lnSpc>
            </a:pPr>
            <a:endParaRPr lang="en-US" sz="4725" b="1" spc="44">
              <a:solidFill>
                <a:srgbClr val="0C39F0"/>
              </a:solidFill>
              <a:latin typeface="TT Rounds Condensed Bold"/>
              <a:ea typeface="TT Rounds Condensed Bold"/>
              <a:cs typeface="TT Rounds Condensed Bold"/>
              <a:sym typeface="TT Rounds Condensed Bold"/>
            </a:endParaRPr>
          </a:p>
          <a:p>
            <a:pPr algn="l">
              <a:lnSpc>
                <a:spcPts val="6803"/>
              </a:lnSpc>
            </a:pPr>
            <a:r>
              <a:rPr lang="en-US" sz="4725" b="1" spc="44">
                <a:solidFill>
                  <a:srgbClr val="F53119"/>
                </a:solidFill>
                <a:latin typeface="TT Rounds Condensed Bold"/>
                <a:ea typeface="TT Rounds Condensed Bold"/>
                <a:cs typeface="TT Rounds Condensed Bold"/>
                <a:sym typeface="TT Rounds Condensed Bold"/>
              </a:rPr>
              <a:t>2. Matthieu 6: 9-10   </a:t>
            </a:r>
            <a:r>
              <a:rPr lang="en-US" sz="4725" b="1" spc="44">
                <a:solidFill>
                  <a:srgbClr val="0C39F0"/>
                </a:solidFill>
                <a:latin typeface="TT Rounds Condensed Bold"/>
                <a:ea typeface="TT Rounds Condensed Bold"/>
                <a:cs typeface="TT Rounds Condensed Bold"/>
                <a:sym typeface="TT Rounds Condensed Bold"/>
              </a:rPr>
              <a:t>          - prière pour que le Royaume vienne</a:t>
            </a:r>
          </a:p>
          <a:p>
            <a:pPr algn="l">
              <a:lnSpc>
                <a:spcPts val="6803"/>
              </a:lnSpc>
            </a:pPr>
            <a:endParaRPr lang="en-US" sz="4725" b="1" spc="44">
              <a:solidFill>
                <a:srgbClr val="0C39F0"/>
              </a:solidFill>
              <a:latin typeface="TT Rounds Condensed Bold"/>
              <a:ea typeface="TT Rounds Condensed Bold"/>
              <a:cs typeface="TT Rounds Condensed Bold"/>
              <a:sym typeface="TT Rounds Condensed Bold"/>
            </a:endParaRPr>
          </a:p>
          <a:p>
            <a:pPr algn="l">
              <a:lnSpc>
                <a:spcPts val="6803"/>
              </a:lnSpc>
            </a:pPr>
            <a:r>
              <a:rPr lang="en-US" sz="4725" b="1" spc="44">
                <a:solidFill>
                  <a:srgbClr val="F53119"/>
                </a:solidFill>
                <a:latin typeface="TT Rounds Condensed Bold"/>
                <a:ea typeface="TT Rounds Condensed Bold"/>
                <a:cs typeface="TT Rounds Condensed Bold"/>
                <a:sym typeface="TT Rounds Condensed Bold"/>
              </a:rPr>
              <a:t>3. Matthieu 10: 1,5,7,8 </a:t>
            </a:r>
            <a:r>
              <a:rPr lang="en-US" sz="4725" b="1" spc="44">
                <a:solidFill>
                  <a:srgbClr val="0C39F0"/>
                </a:solidFill>
                <a:latin typeface="TT Rounds Condensed Bold"/>
                <a:ea typeface="TT Rounds Condensed Bold"/>
                <a:cs typeface="TT Rounds Condensed Bold"/>
                <a:sym typeface="TT Rounds Condensed Bold"/>
              </a:rPr>
              <a:t>     - proclamation et démonstration du </a:t>
            </a:r>
          </a:p>
          <a:p>
            <a:pPr algn="l">
              <a:lnSpc>
                <a:spcPts val="6803"/>
              </a:lnSpc>
            </a:pPr>
            <a:r>
              <a:rPr lang="en-US" sz="4725" b="1" spc="44">
                <a:solidFill>
                  <a:srgbClr val="0C39F0"/>
                </a:solidFill>
                <a:latin typeface="TT Rounds Condensed Bold"/>
                <a:ea typeface="TT Rounds Condensed Bold"/>
                <a:cs typeface="TT Rounds Condensed Bold"/>
                <a:sym typeface="TT Rounds Condensed Bold"/>
              </a:rPr>
              <a:t>                                                  Royaume</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397005" y="880684"/>
            <a:ext cx="11493989" cy="6456582"/>
          </a:xfrm>
          <a:prstGeom prst="rect">
            <a:avLst/>
          </a:prstGeom>
        </p:spPr>
        <p:txBody>
          <a:bodyPr lIns="0" tIns="0" rIns="0" bIns="0" rtlCol="0" anchor="t">
            <a:spAutoFit/>
          </a:bodyPr>
          <a:lstStyle/>
          <a:p>
            <a:pPr algn="ctr">
              <a:lnSpc>
                <a:spcPts val="4896"/>
              </a:lnSpc>
            </a:pPr>
            <a:r>
              <a:rPr lang="en-US" sz="5100" b="1" spc="47">
                <a:solidFill>
                  <a:srgbClr val="FF2600"/>
                </a:solidFill>
                <a:latin typeface="TT Rounds Condensed Bold"/>
                <a:ea typeface="TT Rounds Condensed Bold"/>
                <a:cs typeface="TT Rounds Condensed Bold"/>
                <a:sym typeface="TT Rounds Condensed Bold"/>
              </a:rPr>
              <a:t>LES PAS QUE NOUS DEVONS FAIRE</a:t>
            </a:r>
          </a:p>
          <a:p>
            <a:pPr algn="just">
              <a:lnSpc>
                <a:spcPts val="4896"/>
              </a:lnSpc>
            </a:pPr>
            <a:endParaRPr lang="en-US" sz="5100" b="1" spc="47">
              <a:solidFill>
                <a:srgbClr val="FF2600"/>
              </a:solidFill>
              <a:latin typeface="TT Rounds Condensed Bold"/>
              <a:ea typeface="TT Rounds Condensed Bold"/>
              <a:cs typeface="TT Rounds Condensed Bold"/>
              <a:sym typeface="TT Rounds Condensed Bold"/>
            </a:endParaRPr>
          </a:p>
          <a:p>
            <a:pPr algn="just">
              <a:lnSpc>
                <a:spcPts val="4896"/>
              </a:lnSpc>
            </a:pPr>
            <a:endParaRPr lang="en-US" sz="5100" b="1" spc="47">
              <a:solidFill>
                <a:srgbClr val="FF2600"/>
              </a:solidFill>
              <a:latin typeface="TT Rounds Condensed Bold"/>
              <a:ea typeface="TT Rounds Condensed Bold"/>
              <a:cs typeface="TT Rounds Condensed Bold"/>
              <a:sym typeface="TT Rounds Condensed Bold"/>
            </a:endParaRPr>
          </a:p>
          <a:p>
            <a:pPr marL="461486" lvl="1" indent="-230743" algn="just">
              <a:lnSpc>
                <a:spcPts val="4896"/>
              </a:lnSpc>
              <a:buAutoNum type="arabicPeriod"/>
            </a:pPr>
            <a:r>
              <a:rPr lang="en-US" sz="5100" b="1" spc="47">
                <a:solidFill>
                  <a:srgbClr val="0433FF"/>
                </a:solidFill>
                <a:latin typeface="TT Rounds Condensed Bold"/>
                <a:ea typeface="TT Rounds Condensed Bold"/>
                <a:cs typeface="TT Rounds Condensed Bold"/>
                <a:sym typeface="TT Rounds Condensed Bold"/>
              </a:rPr>
              <a:t> Acquérir la perspective du Royaume</a:t>
            </a:r>
          </a:p>
          <a:p>
            <a:pPr marL="461486" lvl="1" indent="-230743" algn="just">
              <a:lnSpc>
                <a:spcPts val="4896"/>
              </a:lnSpc>
            </a:pPr>
            <a:endParaRPr lang="en-US" sz="5100" b="1" spc="47">
              <a:solidFill>
                <a:srgbClr val="0433FF"/>
              </a:solidFill>
              <a:latin typeface="TT Rounds Condensed Bold"/>
              <a:ea typeface="TT Rounds Condensed Bold"/>
              <a:cs typeface="TT Rounds Condensed Bold"/>
              <a:sym typeface="TT Rounds Condensed Bold"/>
            </a:endParaRPr>
          </a:p>
          <a:p>
            <a:pPr marL="461486" lvl="1" indent="-230743" algn="just">
              <a:lnSpc>
                <a:spcPts val="4896"/>
              </a:lnSpc>
            </a:pPr>
            <a:endParaRPr lang="en-US" sz="5100" b="1" spc="47">
              <a:solidFill>
                <a:srgbClr val="0433FF"/>
              </a:solidFill>
              <a:latin typeface="TT Rounds Condensed Bold"/>
              <a:ea typeface="TT Rounds Condensed Bold"/>
              <a:cs typeface="TT Rounds Condensed Bold"/>
              <a:sym typeface="TT Rounds Condensed Bold"/>
            </a:endParaRPr>
          </a:p>
          <a:p>
            <a:pPr marL="461486" lvl="1" indent="-230743" algn="just">
              <a:lnSpc>
                <a:spcPts val="4896"/>
              </a:lnSpc>
              <a:buAutoNum type="arabicPeriod"/>
            </a:pPr>
            <a:r>
              <a:rPr lang="en-US" sz="5100" b="1" spc="47">
                <a:solidFill>
                  <a:srgbClr val="0433FF"/>
                </a:solidFill>
                <a:latin typeface="TT Rounds Condensed Bold"/>
                <a:ea typeface="TT Rounds Condensed Bold"/>
                <a:cs typeface="TT Rounds Condensed Bold"/>
                <a:sym typeface="TT Rounds Condensed Bold"/>
              </a:rPr>
              <a:t> Prier pour que le Royaume vienne</a:t>
            </a:r>
          </a:p>
          <a:p>
            <a:pPr marL="461486" lvl="1" indent="-230743" algn="just">
              <a:lnSpc>
                <a:spcPts val="4896"/>
              </a:lnSpc>
            </a:pPr>
            <a:endParaRPr lang="en-US" sz="5100" b="1" spc="47">
              <a:solidFill>
                <a:srgbClr val="0433FF"/>
              </a:solidFill>
              <a:latin typeface="TT Rounds Condensed Bold"/>
              <a:ea typeface="TT Rounds Condensed Bold"/>
              <a:cs typeface="TT Rounds Condensed Bold"/>
              <a:sym typeface="TT Rounds Condensed Bold"/>
            </a:endParaRPr>
          </a:p>
          <a:p>
            <a:pPr marL="461486" lvl="1" indent="-230743" algn="just">
              <a:lnSpc>
                <a:spcPts val="4896"/>
              </a:lnSpc>
            </a:pPr>
            <a:endParaRPr lang="en-US" sz="5100" b="1" spc="47">
              <a:solidFill>
                <a:srgbClr val="0433FF"/>
              </a:solidFill>
              <a:latin typeface="TT Rounds Condensed Bold"/>
              <a:ea typeface="TT Rounds Condensed Bold"/>
              <a:cs typeface="TT Rounds Condensed Bold"/>
              <a:sym typeface="TT Rounds Condensed Bold"/>
            </a:endParaRPr>
          </a:p>
          <a:p>
            <a:pPr marL="461486" lvl="1" indent="-230743" algn="just">
              <a:lnSpc>
                <a:spcPts val="4896"/>
              </a:lnSpc>
              <a:buAutoNum type="arabicPeriod"/>
            </a:pPr>
            <a:r>
              <a:rPr lang="en-US" sz="5100" b="1" spc="47">
                <a:solidFill>
                  <a:srgbClr val="0433FF"/>
                </a:solidFill>
                <a:latin typeface="TT Rounds Condensed Bold"/>
                <a:ea typeface="TT Rounds Condensed Bold"/>
                <a:cs typeface="TT Rounds Condensed Bold"/>
                <a:sym typeface="TT Rounds Condensed Bold"/>
              </a:rPr>
              <a:t> Proclamer et manifester le Royaume</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Steps to the Kingdom F.jpg"/>
          <p:cNvSpPr/>
          <p:nvPr/>
        </p:nvSpPr>
        <p:spPr>
          <a:xfrm>
            <a:off x="957187" y="657647"/>
            <a:ext cx="16373626" cy="7630219"/>
          </a:xfrm>
          <a:custGeom>
            <a:avLst/>
            <a:gdLst/>
            <a:ahLst/>
            <a:cxnLst/>
            <a:rect l="l" t="t" r="r" b="b"/>
            <a:pathLst>
              <a:path w="16373626" h="7630219">
                <a:moveTo>
                  <a:pt x="0" y="0"/>
                </a:moveTo>
                <a:lnTo>
                  <a:pt x="16373626" y="0"/>
                </a:lnTo>
                <a:lnTo>
                  <a:pt x="16373626" y="7630219"/>
                </a:lnTo>
                <a:lnTo>
                  <a:pt x="0" y="7630219"/>
                </a:lnTo>
                <a:lnTo>
                  <a:pt x="0" y="0"/>
                </a:lnTo>
                <a:close/>
              </a:path>
            </a:pathLst>
          </a:custGeom>
          <a:blipFill>
            <a:blip r:embed="rId3"/>
            <a:stretch>
              <a:fillRect l="-66" r="-66"/>
            </a:stretch>
          </a:blipFill>
        </p:spPr>
        <p:txBody>
          <a:bodyPr/>
          <a:lstStyle/>
          <a:p>
            <a:endParaRPr lang="fr-CH"/>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89735" y="1211301"/>
            <a:ext cx="8701332" cy="5309836"/>
          </a:xfrm>
          <a:prstGeom prst="rect">
            <a:avLst/>
          </a:prstGeom>
        </p:spPr>
        <p:txBody>
          <a:bodyPr lIns="0" tIns="0" rIns="0" bIns="0" rtlCol="0" anchor="t">
            <a:spAutoFit/>
          </a:bodyPr>
          <a:lstStyle/>
          <a:p>
            <a:pPr algn="just">
              <a:lnSpc>
                <a:spcPts val="6030"/>
              </a:lnSpc>
            </a:pPr>
            <a:r>
              <a:rPr lang="en-US" sz="5025" b="1" i="1" spc="47">
                <a:solidFill>
                  <a:srgbClr val="0A33FF"/>
                </a:solidFill>
                <a:latin typeface="TT Rounds Condensed Bold Italics"/>
                <a:ea typeface="TT Rounds Condensed Bold Italics"/>
                <a:cs typeface="TT Rounds Condensed Bold Italics"/>
                <a:sym typeface="TT Rounds Condensed Bold Italics"/>
              </a:rPr>
              <a:t>Depuis le temps de Jean- Baptiste jusqu’à présent, le royaume des cieux est forcé, et </a:t>
            </a:r>
            <a:r>
              <a:rPr lang="en-US" sz="5025" b="1" i="1" spc="47">
                <a:solidFill>
                  <a:srgbClr val="FF2700"/>
                </a:solidFill>
                <a:latin typeface="TT Rounds Condensed Bold Italics"/>
                <a:ea typeface="TT Rounds Condensed Bold Italics"/>
                <a:cs typeface="TT Rounds Condensed Bold Italics"/>
                <a:sym typeface="TT Rounds Condensed Bold Italics"/>
              </a:rPr>
              <a:t>ce sont les violents qui s’en s’emparent</a:t>
            </a:r>
          </a:p>
          <a:p>
            <a:pPr algn="just">
              <a:lnSpc>
                <a:spcPts val="6030"/>
              </a:lnSpc>
            </a:pPr>
            <a:r>
              <a:rPr lang="en-US" sz="5025" spc="47">
                <a:solidFill>
                  <a:srgbClr val="000000"/>
                </a:solidFill>
                <a:latin typeface="TT Rounds Condensed"/>
                <a:ea typeface="TT Rounds Condensed"/>
                <a:cs typeface="TT Rounds Condensed"/>
                <a:sym typeface="TT Rounds Condensed"/>
              </a:rPr>
              <a:t>                </a:t>
            </a:r>
          </a:p>
          <a:p>
            <a:pPr algn="just">
              <a:lnSpc>
                <a:spcPts val="6030"/>
              </a:lnSpc>
            </a:pPr>
            <a:r>
              <a:rPr lang="en-US" sz="5025" spc="47">
                <a:solidFill>
                  <a:srgbClr val="000000"/>
                </a:solidFill>
                <a:latin typeface="TT Rounds Condensed"/>
                <a:ea typeface="TT Rounds Condensed"/>
                <a:cs typeface="TT Rounds Condensed"/>
                <a:sym typeface="TT Rounds Condensed"/>
              </a:rPr>
              <a:t>                             </a:t>
            </a:r>
            <a:r>
              <a:rPr lang="en-US" sz="5025" b="1" spc="47">
                <a:solidFill>
                  <a:srgbClr val="000000"/>
                </a:solidFill>
                <a:latin typeface="TT Rounds Condensed Bold"/>
                <a:ea typeface="TT Rounds Condensed Bold"/>
                <a:cs typeface="TT Rounds Condensed Bold"/>
                <a:sym typeface="TT Rounds Condensed Bold"/>
              </a:rPr>
              <a:t>MATTHIEU 11:12</a:t>
            </a:r>
          </a:p>
        </p:txBody>
      </p:sp>
      <p:sp>
        <p:nvSpPr>
          <p:cNvPr id="4" name="Freeform 4" descr="kingdom_of_god_is_now.jpg"/>
          <p:cNvSpPr/>
          <p:nvPr/>
        </p:nvSpPr>
        <p:spPr>
          <a:xfrm>
            <a:off x="10416037" y="965433"/>
            <a:ext cx="7515075" cy="4872726"/>
          </a:xfrm>
          <a:custGeom>
            <a:avLst/>
            <a:gdLst/>
            <a:ahLst/>
            <a:cxnLst/>
            <a:rect l="l" t="t" r="r" b="b"/>
            <a:pathLst>
              <a:path w="7515075" h="4872726">
                <a:moveTo>
                  <a:pt x="0" y="0"/>
                </a:moveTo>
                <a:lnTo>
                  <a:pt x="7515075" y="0"/>
                </a:lnTo>
                <a:lnTo>
                  <a:pt x="7515075" y="4872726"/>
                </a:lnTo>
                <a:lnTo>
                  <a:pt x="0" y="4872726"/>
                </a:lnTo>
                <a:lnTo>
                  <a:pt x="0" y="0"/>
                </a:lnTo>
                <a:close/>
              </a:path>
            </a:pathLst>
          </a:custGeom>
          <a:blipFill>
            <a:blip r:embed="rId3"/>
            <a:stretch>
              <a:fillRect l="-68" r="-68"/>
            </a:stretch>
          </a:blipFill>
        </p:spPr>
        <p:txBody>
          <a:bodyPr/>
          <a:lstStyle/>
          <a:p>
            <a:endParaRPr lang="fr-CH"/>
          </a:p>
        </p:txBody>
      </p:sp>
      <p:sp>
        <p:nvSpPr>
          <p:cNvPr id="5" name="TextBox 5"/>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34</a:t>
            </a:r>
          </a:p>
        </p:txBody>
      </p:sp>
      <p:sp>
        <p:nvSpPr>
          <p:cNvPr id="6" name="TextBox 6"/>
          <p:cNvSpPr txBox="1"/>
          <p:nvPr/>
        </p:nvSpPr>
        <p:spPr>
          <a:xfrm>
            <a:off x="13072511" y="2218794"/>
            <a:ext cx="2202128" cy="496361"/>
          </a:xfrm>
          <a:prstGeom prst="rect">
            <a:avLst/>
          </a:prstGeom>
        </p:spPr>
        <p:txBody>
          <a:bodyPr lIns="0" tIns="0" rIns="0" bIns="0" rtlCol="0" anchor="t">
            <a:spAutoFit/>
          </a:bodyPr>
          <a:lstStyle/>
          <a:p>
            <a:pPr algn="l">
              <a:lnSpc>
                <a:spcPts val="4950"/>
              </a:lnSpc>
            </a:pPr>
            <a:r>
              <a:rPr lang="en-US" sz="4125" b="1" spc="38">
                <a:solidFill>
                  <a:srgbClr val="FFFE05"/>
                </a:solidFill>
                <a:latin typeface="TT Rounds Condensed Bold"/>
                <a:ea typeface="TT Rounds Condensed Bold"/>
                <a:cs typeface="TT Rounds Condensed Bold"/>
                <a:sym typeface="TT Rounds Condensed Bold"/>
              </a:rPr>
              <a:t>ROYAUME</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387570" y="1875973"/>
            <a:ext cx="14442353" cy="5624745"/>
          </a:xfrm>
          <a:prstGeom prst="rect">
            <a:avLst/>
          </a:prstGeom>
        </p:spPr>
        <p:txBody>
          <a:bodyPr lIns="0" tIns="0" rIns="0" bIns="0" rtlCol="0" anchor="t">
            <a:spAutoFit/>
          </a:bodyPr>
          <a:lstStyle/>
          <a:p>
            <a:pPr algn="l">
              <a:lnSpc>
                <a:spcPts val="9504"/>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1. Notre Père</a:t>
            </a:r>
          </a:p>
          <a:p>
            <a:pPr algn="l">
              <a:lnSpc>
                <a:spcPts val="9504"/>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2. qui es aux cieux ! </a:t>
            </a:r>
          </a:p>
          <a:p>
            <a:pPr algn="l">
              <a:lnSpc>
                <a:spcPts val="9504"/>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3. que Ton nom soit sanctifié ; </a:t>
            </a:r>
          </a:p>
          <a:p>
            <a:pPr algn="l">
              <a:lnSpc>
                <a:spcPts val="9504"/>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4. que Ton Règne vienne ; </a:t>
            </a:r>
          </a:p>
          <a:p>
            <a:pPr algn="l">
              <a:lnSpc>
                <a:spcPts val="9504"/>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5. que Ta volonté soit faite sur la terre comme au ciel !</a:t>
            </a:r>
          </a:p>
        </p:txBody>
      </p:sp>
      <p:sp>
        <p:nvSpPr>
          <p:cNvPr id="4" name="Freeform 4" descr="Jesus on the throne.jpg"/>
          <p:cNvSpPr/>
          <p:nvPr/>
        </p:nvSpPr>
        <p:spPr>
          <a:xfrm>
            <a:off x="11261564" y="1730311"/>
            <a:ext cx="5944391" cy="4455912"/>
          </a:xfrm>
          <a:custGeom>
            <a:avLst/>
            <a:gdLst/>
            <a:ahLst/>
            <a:cxnLst/>
            <a:rect l="l" t="t" r="r" b="b"/>
            <a:pathLst>
              <a:path w="5944391" h="4455912">
                <a:moveTo>
                  <a:pt x="0" y="0"/>
                </a:moveTo>
                <a:lnTo>
                  <a:pt x="5944390" y="0"/>
                </a:lnTo>
                <a:lnTo>
                  <a:pt x="5944390" y="4455912"/>
                </a:lnTo>
                <a:lnTo>
                  <a:pt x="0" y="4455912"/>
                </a:lnTo>
                <a:lnTo>
                  <a:pt x="0" y="0"/>
                </a:lnTo>
                <a:close/>
              </a:path>
            </a:pathLst>
          </a:custGeom>
          <a:blipFill>
            <a:blip r:embed="rId3"/>
            <a:stretch>
              <a:fillRect t="-43" b="-43"/>
            </a:stretch>
          </a:blipFill>
        </p:spPr>
        <p:txBody>
          <a:bodyPr/>
          <a:lstStyle/>
          <a:p>
            <a:endParaRPr lang="fr-CH"/>
          </a:p>
        </p:txBody>
      </p:sp>
      <p:sp>
        <p:nvSpPr>
          <p:cNvPr id="5" name="TextBox 5"/>
          <p:cNvSpPr txBox="1"/>
          <p:nvPr/>
        </p:nvSpPr>
        <p:spPr>
          <a:xfrm>
            <a:off x="5142148" y="317351"/>
            <a:ext cx="7654530" cy="1168183"/>
          </a:xfrm>
          <a:prstGeom prst="rect">
            <a:avLst/>
          </a:prstGeom>
        </p:spPr>
        <p:txBody>
          <a:bodyPr lIns="0" tIns="0" rIns="0" bIns="0" rtlCol="0" anchor="t">
            <a:spAutoFit/>
          </a:bodyPr>
          <a:lstStyle/>
          <a:p>
            <a:pPr algn="ctr">
              <a:lnSpc>
                <a:spcPts val="4896"/>
              </a:lnSpc>
            </a:pPr>
            <a:r>
              <a:rPr lang="en-US" sz="5100" b="1" spc="47">
                <a:solidFill>
                  <a:srgbClr val="FF2600"/>
                </a:solidFill>
                <a:latin typeface="TT Rounds Condensed Bold"/>
                <a:ea typeface="TT Rounds Condensed Bold"/>
                <a:cs typeface="TT Rounds Condensed Bold"/>
                <a:sym typeface="TT Rounds Condensed Bold"/>
              </a:rPr>
              <a:t>NOTRE PASSION</a:t>
            </a:r>
          </a:p>
          <a:p>
            <a:pPr algn="ctr">
              <a:lnSpc>
                <a:spcPts val="4896"/>
              </a:lnSpc>
            </a:pPr>
            <a:r>
              <a:rPr lang="en-US" sz="5100" b="1" spc="47">
                <a:solidFill>
                  <a:srgbClr val="FF2600"/>
                </a:solidFill>
                <a:latin typeface="TT Rounds Condensed Bold"/>
                <a:ea typeface="TT Rounds Condensed Bold"/>
                <a:cs typeface="TT Rounds Condensed Bold"/>
                <a:sym typeface="TT Rounds Condensed Bold"/>
              </a:rPr>
              <a:t>à manifester avec “violence”</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36</a:t>
            </a:r>
          </a:p>
        </p:txBody>
      </p:sp>
      <p:sp>
        <p:nvSpPr>
          <p:cNvPr id="4" name="TextBox 4"/>
          <p:cNvSpPr txBox="1"/>
          <p:nvPr/>
        </p:nvSpPr>
        <p:spPr>
          <a:xfrm>
            <a:off x="1145594" y="492776"/>
            <a:ext cx="15996812" cy="8606665"/>
          </a:xfrm>
          <a:prstGeom prst="rect">
            <a:avLst/>
          </a:prstGeom>
        </p:spPr>
        <p:txBody>
          <a:bodyPr lIns="0" tIns="0" rIns="0" bIns="0" rtlCol="0" anchor="t">
            <a:spAutoFit/>
          </a:bodyPr>
          <a:lstStyle/>
          <a:p>
            <a:pPr algn="ctr">
              <a:lnSpc>
                <a:spcPts val="5022"/>
              </a:lnSpc>
            </a:pPr>
            <a:r>
              <a:rPr lang="en-US" sz="4650" b="1" spc="43">
                <a:solidFill>
                  <a:srgbClr val="FF2600"/>
                </a:solidFill>
                <a:latin typeface="TT Rounds Condensed Bold"/>
                <a:ea typeface="TT Rounds Condensed Bold"/>
                <a:cs typeface="TT Rounds Condensed Bold"/>
                <a:sym typeface="TT Rounds Condensed Bold"/>
              </a:rPr>
              <a:t>ASPECTS DU  ROYAUME DE DIEU</a:t>
            </a:r>
          </a:p>
          <a:p>
            <a:pPr algn="l">
              <a:lnSpc>
                <a:spcPts val="5022"/>
              </a:lnSpc>
            </a:pPr>
            <a:endParaRPr lang="en-US" sz="4650" b="1" spc="43">
              <a:solidFill>
                <a:srgbClr val="FF26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1. Le Royaume en général est un système de gouvernement</a:t>
            </a:r>
          </a:p>
          <a:p>
            <a:pPr algn="l">
              <a:lnSpc>
                <a:spcPts val="5022"/>
              </a:lnSpc>
            </a:pPr>
            <a:r>
              <a:rPr lang="en-US" sz="4650" b="1" spc="43">
                <a:solidFill>
                  <a:srgbClr val="000000"/>
                </a:solidFill>
                <a:latin typeface="TT Rounds Condensed Bold"/>
                <a:ea typeface="TT Rounds Condensed Bold"/>
                <a:cs typeface="TT Rounds Condensed Bold"/>
                <a:sym typeface="TT Rounds Condensed Bold"/>
              </a:rPr>
              <a:t>a. Camp de l’ennemi</a:t>
            </a:r>
            <a:r>
              <a:rPr lang="en-US" sz="4650" b="1" spc="43">
                <a:solidFill>
                  <a:srgbClr val="0A33FF"/>
                </a:solidFill>
                <a:latin typeface="TT Rounds Condensed Bold"/>
                <a:ea typeface="TT Rounds Condensed Bold"/>
                <a:cs typeface="TT Rounds Condensed Bold"/>
                <a:sym typeface="TT Rounds Condensed Bold"/>
              </a:rPr>
              <a:t>: </a:t>
            </a:r>
            <a:r>
              <a:rPr lang="en-US" sz="4650" b="1" spc="43">
                <a:solidFill>
                  <a:srgbClr val="FF2700"/>
                </a:solidFill>
                <a:latin typeface="TT Rounds Condensed Bold"/>
                <a:ea typeface="TT Rounds Condensed Bold"/>
                <a:cs typeface="TT Rounds Condensed Bold"/>
                <a:sym typeface="TT Rounds Condensed Bold"/>
              </a:rPr>
              <a:t>Eph. 2: 2 / Eph. 06:12 / 12:31 /</a:t>
            </a:r>
          </a:p>
          <a:p>
            <a:pPr algn="l">
              <a:lnSpc>
                <a:spcPts val="5022"/>
              </a:lnSpc>
            </a:pPr>
            <a:r>
              <a:rPr lang="en-US" sz="4650" b="1" spc="43">
                <a:solidFill>
                  <a:srgbClr val="FF2700"/>
                </a:solidFill>
                <a:latin typeface="TT Rounds Condensed Bold"/>
                <a:ea typeface="TT Rounds Condensed Bold"/>
                <a:cs typeface="TT Rounds Condensed Bold"/>
                <a:sym typeface="TT Rounds Condensed Bold"/>
              </a:rPr>
              <a:t>Jean 14:30 / 1 Jean 5:19 / 2 Corint. 4:4</a:t>
            </a:r>
          </a:p>
          <a:p>
            <a:pPr algn="l">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00000"/>
                </a:solidFill>
                <a:latin typeface="TT Rounds Condensed Bold"/>
                <a:ea typeface="TT Rounds Condensed Bold"/>
                <a:cs typeface="TT Rounds Condensed Bold"/>
                <a:sym typeface="TT Rounds Condensed Bold"/>
              </a:rPr>
              <a:t>b. Gouvernement de Dieu</a:t>
            </a:r>
            <a:r>
              <a:rPr lang="en-US" sz="4650" b="1" spc="43">
                <a:solidFill>
                  <a:srgbClr val="0A33FF"/>
                </a:solidFill>
                <a:latin typeface="TT Rounds Condensed Bold"/>
                <a:ea typeface="TT Rounds Condensed Bold"/>
                <a:cs typeface="TT Rounds Condensed Bold"/>
                <a:sym typeface="TT Rounds Condensed Bold"/>
              </a:rPr>
              <a:t>: </a:t>
            </a:r>
            <a:r>
              <a:rPr lang="en-US" sz="4650" b="1" spc="43">
                <a:solidFill>
                  <a:srgbClr val="FF2700"/>
                </a:solidFill>
                <a:latin typeface="TT Rounds Condensed Bold"/>
                <a:ea typeface="TT Rounds Condensed Bold"/>
                <a:cs typeface="TT Rounds Condensed Bold"/>
                <a:sym typeface="TT Rounds Condensed Bold"/>
              </a:rPr>
              <a:t>Eph. 1:20-22 / 1 Corint. 15:24-28 /</a:t>
            </a:r>
          </a:p>
          <a:p>
            <a:pPr algn="l">
              <a:lnSpc>
                <a:spcPts val="5022"/>
              </a:lnSpc>
            </a:pPr>
            <a:r>
              <a:rPr lang="en-US" sz="4650" b="1" spc="43">
                <a:solidFill>
                  <a:srgbClr val="FF2700"/>
                </a:solidFill>
                <a:latin typeface="TT Rounds Condensed Bold"/>
                <a:ea typeface="TT Rounds Condensed Bold"/>
                <a:cs typeface="TT Rounds Condensed Bold"/>
                <a:sym typeface="TT Rounds Condensed Bold"/>
              </a:rPr>
              <a:t>Daniel 2:34,35,44,45</a:t>
            </a:r>
          </a:p>
          <a:p>
            <a:pPr algn="l">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2. Le territoire sur lequel Dieu règne - la terra! </a:t>
            </a:r>
            <a:r>
              <a:rPr lang="en-US" sz="4650" b="1" spc="43">
                <a:solidFill>
                  <a:srgbClr val="FF2700"/>
                </a:solidFill>
                <a:latin typeface="TT Rounds Condensed Bold"/>
                <a:ea typeface="TT Rounds Condensed Bold"/>
                <a:cs typeface="TT Rounds Condensed Bold"/>
                <a:sym typeface="TT Rounds Condensed Bold"/>
              </a:rPr>
              <a:t>Psaume 47</a:t>
            </a:r>
          </a:p>
          <a:p>
            <a:pPr algn="l">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3. L'application des valeurs et des principes de Dieu dans tous les </a:t>
            </a: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    domaines de la vie.                             </a:t>
            </a:r>
            <a:r>
              <a:rPr lang="en-US" sz="4650" b="1" spc="43">
                <a:solidFill>
                  <a:srgbClr val="FF2700"/>
                </a:solidFill>
                <a:latin typeface="TT Rounds Condensed Bold"/>
                <a:ea typeface="TT Rounds Condensed Bold"/>
                <a:cs typeface="TT Rounds Condensed Bold"/>
                <a:sym typeface="TT Rounds Condensed Bold"/>
              </a:rPr>
              <a:t>Matthieu 5-8</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207479" y="638108"/>
            <a:ext cx="16929805" cy="5914200"/>
          </a:xfrm>
          <a:prstGeom prst="rect">
            <a:avLst/>
          </a:prstGeom>
        </p:spPr>
        <p:txBody>
          <a:bodyPr lIns="0" tIns="0" rIns="0" bIns="0" rtlCol="0" anchor="t">
            <a:spAutoFit/>
          </a:bodyPr>
          <a:lstStyle/>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4. Il est la manifestation du caractère de Dieu - </a:t>
            </a:r>
            <a:r>
              <a:rPr lang="en-US" sz="4650" b="1" spc="43">
                <a:solidFill>
                  <a:srgbClr val="FF2700"/>
                </a:solidFill>
                <a:latin typeface="TT Rounds Condensed Bold"/>
                <a:ea typeface="TT Rounds Condensed Bold"/>
                <a:cs typeface="TT Rounds Condensed Bold"/>
                <a:sym typeface="TT Rounds Condensed Bold"/>
              </a:rPr>
              <a:t>Galates 5: 22 /</a:t>
            </a:r>
          </a:p>
          <a:p>
            <a:pPr algn="l">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5. Il est justice, paix et joie dans l'Esprit            - </a:t>
            </a:r>
            <a:r>
              <a:rPr lang="en-US" sz="4650" b="1" spc="43">
                <a:solidFill>
                  <a:srgbClr val="FF2700"/>
                </a:solidFill>
                <a:latin typeface="TT Rounds Condensed Bold"/>
                <a:ea typeface="TT Rounds Condensed Bold"/>
                <a:cs typeface="TT Rounds Condensed Bold"/>
                <a:sym typeface="TT Rounds Condensed Bold"/>
              </a:rPr>
              <a:t>Romains 14: 17</a:t>
            </a:r>
          </a:p>
          <a:p>
            <a:pPr algn="l">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6. Il est puissance et pas seulement des mots - </a:t>
            </a:r>
            <a:r>
              <a:rPr lang="en-US" sz="4650" b="1" spc="43">
                <a:solidFill>
                  <a:srgbClr val="FF2700"/>
                </a:solidFill>
                <a:latin typeface="TT Rounds Condensed Bold"/>
                <a:ea typeface="TT Rounds Condensed Bold"/>
                <a:cs typeface="TT Rounds Condensed Bold"/>
                <a:sym typeface="TT Rounds Condensed Bold"/>
              </a:rPr>
              <a:t>1 Corinthiens 4: 20</a:t>
            </a:r>
          </a:p>
          <a:p>
            <a:pPr algn="l">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l">
              <a:lnSpc>
                <a:spcPts val="5022"/>
              </a:lnSpc>
            </a:pPr>
            <a:r>
              <a:rPr lang="en-US" sz="4650" b="1" spc="43">
                <a:solidFill>
                  <a:srgbClr val="0A33FF"/>
                </a:solidFill>
                <a:latin typeface="TT Rounds Condensed Bold"/>
                <a:ea typeface="TT Rounds Condensed Bold"/>
                <a:cs typeface="TT Rounds Condensed Bold"/>
                <a:sym typeface="TT Rounds Condensed Bold"/>
              </a:rPr>
              <a:t>7. Il manifeste la puissance du Saint Esprit       - </a:t>
            </a:r>
            <a:r>
              <a:rPr lang="en-US" sz="4650" b="1" spc="43">
                <a:solidFill>
                  <a:srgbClr val="F53119"/>
                </a:solidFill>
                <a:latin typeface="TT Rounds Condensed Bold"/>
                <a:ea typeface="TT Rounds Condensed Bold"/>
                <a:cs typeface="TT Rounds Condensed Bold"/>
                <a:sym typeface="TT Rounds Condensed Bold"/>
              </a:rPr>
              <a:t>Actes 10:38</a:t>
            </a:r>
          </a:p>
          <a:p>
            <a:pPr algn="l">
              <a:lnSpc>
                <a:spcPts val="5022"/>
              </a:lnSpc>
            </a:pPr>
            <a:endParaRPr lang="en-US" sz="4650" b="1" spc="43">
              <a:solidFill>
                <a:srgbClr val="F53119"/>
              </a:solidFill>
              <a:latin typeface="TT Rounds Condensed Bold"/>
              <a:ea typeface="TT Rounds Condensed Bold"/>
              <a:cs typeface="TT Rounds Condensed Bold"/>
              <a:sym typeface="TT Rounds Condensed Bold"/>
            </a:endParaRP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8. Nous y entrons à travers des tribulations     - </a:t>
            </a:r>
            <a:r>
              <a:rPr lang="en-US" sz="4650" b="1" spc="43">
                <a:solidFill>
                  <a:srgbClr val="FF2700"/>
                </a:solidFill>
                <a:latin typeface="TT Rounds Condensed Bold"/>
                <a:ea typeface="TT Rounds Condensed Bold"/>
                <a:cs typeface="TT Rounds Condensed Bold"/>
                <a:sym typeface="TT Rounds Condensed Bold"/>
              </a:rPr>
              <a:t>Actes 14: 22</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37</a:t>
            </a: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14889" y="764070"/>
            <a:ext cx="16858223" cy="7933549"/>
          </a:xfrm>
          <a:prstGeom prst="rect">
            <a:avLst/>
          </a:prstGeom>
        </p:spPr>
        <p:txBody>
          <a:bodyPr lIns="0" tIns="0" rIns="0" bIns="0" rtlCol="0" anchor="t">
            <a:spAutoFit/>
          </a:bodyPr>
          <a:lstStyle/>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9. Provoque une bataille spirituelle - </a:t>
            </a:r>
            <a:r>
              <a:rPr lang="en-US" sz="4650" b="1" spc="43">
                <a:solidFill>
                  <a:srgbClr val="FF2700"/>
                </a:solidFill>
                <a:latin typeface="TT Rounds Condensed Bold"/>
                <a:ea typeface="TT Rounds Condensed Bold"/>
                <a:cs typeface="TT Rounds Condensed Bold"/>
                <a:sym typeface="TT Rounds Condensed Bold"/>
              </a:rPr>
              <a:t>Éphésiens 6:10-12</a:t>
            </a:r>
          </a:p>
          <a:p>
            <a:pPr algn="just">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10. Est la manifestation de </a:t>
            </a:r>
            <a:r>
              <a:rPr lang="en-US" sz="4650" b="1" spc="43">
                <a:solidFill>
                  <a:srgbClr val="FF2700"/>
                </a:solidFill>
                <a:latin typeface="TT Rounds Condensed Bold"/>
                <a:ea typeface="TT Rounds Condensed Bold"/>
                <a:cs typeface="TT Rounds Condensed Bold"/>
                <a:sym typeface="TT Rounds Condensed Bold"/>
              </a:rPr>
              <a:t>Esaïe 61: 1-9</a:t>
            </a:r>
          </a:p>
          <a:p>
            <a:pPr algn="just">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11. Il est une priorité - </a:t>
            </a:r>
            <a:r>
              <a:rPr lang="en-US" sz="4650" b="1" spc="43">
                <a:solidFill>
                  <a:srgbClr val="FF2700"/>
                </a:solidFill>
                <a:latin typeface="TT Rounds Condensed Bold"/>
                <a:ea typeface="TT Rounds Condensed Bold"/>
                <a:cs typeface="TT Rounds Condensed Bold"/>
                <a:sym typeface="TT Rounds Condensed Bold"/>
              </a:rPr>
              <a:t>Matthieu 6: 33</a:t>
            </a:r>
          </a:p>
          <a:p>
            <a:pPr algn="just">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12. Il est radicale et exige un prix à payer - </a:t>
            </a:r>
            <a:r>
              <a:rPr lang="en-US" sz="4650" b="1" spc="43">
                <a:solidFill>
                  <a:srgbClr val="FF2700"/>
                </a:solidFill>
                <a:latin typeface="TT Rounds Condensed Bold"/>
                <a:ea typeface="TT Rounds Condensed Bold"/>
                <a:cs typeface="TT Rounds Condensed Bold"/>
                <a:sym typeface="TT Rounds Condensed Bold"/>
              </a:rPr>
              <a:t>Luc 14: 26-33</a:t>
            </a:r>
          </a:p>
          <a:p>
            <a:pPr algn="just">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13. C’est un effort constant: nous ne pouvons pas regarder en arrière</a:t>
            </a: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       </a:t>
            </a:r>
            <a:r>
              <a:rPr lang="en-US" sz="4650" b="1" spc="43">
                <a:solidFill>
                  <a:srgbClr val="FF2700"/>
                </a:solidFill>
                <a:latin typeface="TT Rounds Condensed Bold"/>
                <a:ea typeface="TT Rounds Condensed Bold"/>
                <a:cs typeface="TT Rounds Condensed Bold"/>
                <a:sym typeface="TT Rounds Condensed Bold"/>
              </a:rPr>
              <a:t>Luc 9: 62</a:t>
            </a:r>
          </a:p>
          <a:p>
            <a:pPr algn="just">
              <a:lnSpc>
                <a:spcPts val="5022"/>
              </a:lnSpc>
            </a:pPr>
            <a:endParaRPr lang="en-US" sz="4650" b="1" spc="43">
              <a:solidFill>
                <a:srgbClr val="FF2700"/>
              </a:solidFill>
              <a:latin typeface="TT Rounds Condensed Bold"/>
              <a:ea typeface="TT Rounds Condensed Bold"/>
              <a:cs typeface="TT Rounds Condensed Bold"/>
              <a:sym typeface="TT Rounds Condensed Bold"/>
            </a:endParaRPr>
          </a:p>
          <a:p>
            <a:pPr algn="just">
              <a:lnSpc>
                <a:spcPts val="5022"/>
              </a:lnSpc>
            </a:pPr>
            <a:r>
              <a:rPr lang="en-US" sz="4650" b="1" spc="43">
                <a:solidFill>
                  <a:srgbClr val="0433FF"/>
                </a:solidFill>
                <a:latin typeface="TT Rounds Condensed Bold"/>
                <a:ea typeface="TT Rounds Condensed Bold"/>
                <a:cs typeface="TT Rounds Condensed Bold"/>
                <a:sym typeface="TT Rounds Condensed Bold"/>
              </a:rPr>
              <a:t>14. Il est le terrain le plus fructueux - </a:t>
            </a:r>
            <a:r>
              <a:rPr lang="en-US" sz="4650" b="1" spc="43">
                <a:solidFill>
                  <a:srgbClr val="FF2700"/>
                </a:solidFill>
                <a:latin typeface="TT Rounds Condensed Bold"/>
                <a:ea typeface="TT Rounds Condensed Bold"/>
                <a:cs typeface="TT Rounds Condensed Bold"/>
                <a:sym typeface="TT Rounds Condensed Bold"/>
              </a:rPr>
              <a:t>Matthieu 6: 19-20</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38</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80943" y="233883"/>
            <a:ext cx="17726115" cy="9809710"/>
          </a:xfrm>
          <a:prstGeom prst="rect">
            <a:avLst/>
          </a:prstGeom>
        </p:spPr>
        <p:txBody>
          <a:bodyPr lIns="0" tIns="0" rIns="0" bIns="0" rtlCol="0" anchor="t">
            <a:spAutoFit/>
          </a:bodyPr>
          <a:lstStyle/>
          <a:p>
            <a:pPr algn="ctr">
              <a:lnSpc>
                <a:spcPts val="5670"/>
              </a:lnSpc>
            </a:pPr>
            <a:r>
              <a:rPr lang="en-US" sz="4725" b="1" spc="44">
                <a:solidFill>
                  <a:srgbClr val="FF2600"/>
                </a:solidFill>
                <a:latin typeface="TT Rounds Condensed Bold"/>
                <a:ea typeface="TT Rounds Condensed Bold"/>
                <a:cs typeface="TT Rounds Condensed Bold"/>
                <a:sym typeface="TT Rounds Condensed Bold"/>
              </a:rPr>
              <a:t>LE ROYAUME DE DIEU…</a:t>
            </a:r>
          </a:p>
          <a:p>
            <a:pPr algn="l">
              <a:lnSpc>
                <a:spcPts val="5040"/>
              </a:lnSpc>
            </a:pPr>
            <a:endParaRPr lang="en-US" sz="4725" b="1" spc="44">
              <a:solidFill>
                <a:srgbClr val="FF26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1. est l'expression de l'ensemble du ministère de Jésus: enseignement et la </a:t>
            </a: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     pratique - </a:t>
            </a:r>
            <a:r>
              <a:rPr lang="en-US" sz="4200" b="1" spc="39">
                <a:solidFill>
                  <a:srgbClr val="FF2700"/>
                </a:solidFill>
                <a:latin typeface="TT Rounds Condensed Bold"/>
                <a:ea typeface="TT Rounds Condensed Bold"/>
                <a:cs typeface="TT Rounds Condensed Bold"/>
                <a:sym typeface="TT Rounds Condensed Bold"/>
              </a:rPr>
              <a:t>Luc 11:20</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2. est le thème sur lequel Jésus enseigne les disciples pendant 40 jours avant </a:t>
            </a: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    d’aller au ciel - </a:t>
            </a:r>
            <a:r>
              <a:rPr lang="en-US" sz="4200" b="1" spc="39">
                <a:solidFill>
                  <a:srgbClr val="FF2700"/>
                </a:solidFill>
                <a:latin typeface="TT Rounds Condensed Bold"/>
                <a:ea typeface="TT Rounds Condensed Bold"/>
                <a:cs typeface="TT Rounds Condensed Bold"/>
                <a:sym typeface="TT Rounds Condensed Bold"/>
              </a:rPr>
              <a:t>Actes 1: 3</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3. est la prière / motivation enseignée par Jésus à ses disciples</a:t>
            </a:r>
          </a:p>
          <a:p>
            <a:pPr algn="just">
              <a:lnSpc>
                <a:spcPts val="5040"/>
              </a:lnSpc>
            </a:pPr>
            <a:r>
              <a:rPr lang="en-US" sz="4200" b="1" spc="39">
                <a:solidFill>
                  <a:srgbClr val="FF2700"/>
                </a:solidFill>
                <a:latin typeface="TT Rounds Condensed Bold"/>
                <a:ea typeface="TT Rounds Condensed Bold"/>
                <a:cs typeface="TT Rounds Condensed Bold"/>
                <a:sym typeface="TT Rounds Condensed Bold"/>
              </a:rPr>
              <a:t>     Matthieu 6: 9-10</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4. est la priorité de la vie pour les disciples de Jésus</a:t>
            </a:r>
          </a:p>
          <a:p>
            <a:pPr algn="just">
              <a:lnSpc>
                <a:spcPts val="5040"/>
              </a:lnSpc>
            </a:pPr>
            <a:r>
              <a:rPr lang="en-US" sz="4200" b="1" spc="39">
                <a:solidFill>
                  <a:srgbClr val="FF2700"/>
                </a:solidFill>
                <a:latin typeface="TT Rounds Condensed Bold"/>
                <a:ea typeface="TT Rounds Condensed Bold"/>
                <a:cs typeface="TT Rounds Condensed Bold"/>
                <a:sym typeface="TT Rounds Condensed Bold"/>
              </a:rPr>
              <a:t>    Matthieu 6:33</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5. est la responsabilité des enfants de Dieu: les semences du  Royaume dans </a:t>
            </a: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    le monde   -  </a:t>
            </a:r>
            <a:r>
              <a:rPr lang="en-US" sz="4200" b="1" spc="39">
                <a:solidFill>
                  <a:srgbClr val="FF2700"/>
                </a:solidFill>
                <a:latin typeface="TT Rounds Condensed Bold"/>
                <a:ea typeface="TT Rounds Condensed Bold"/>
                <a:cs typeface="TT Rounds Condensed Bold"/>
                <a:sym typeface="TT Rounds Condensed Bold"/>
              </a:rPr>
              <a:t>Matthieu 13: 36-38</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39</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BE4FF"/>
        </a:solidFill>
        <a:effectLst/>
      </p:bgPr>
    </p:bg>
    <p:spTree>
      <p:nvGrpSpPr>
        <p:cNvPr id="1" name=""/>
        <p:cNvGrpSpPr/>
        <p:nvPr/>
      </p:nvGrpSpPr>
      <p:grpSpPr>
        <a:xfrm>
          <a:off x="0" y="0"/>
          <a:ext cx="0" cy="0"/>
          <a:chOff x="0" y="0"/>
          <a:chExt cx="0" cy="0"/>
        </a:xfrm>
      </p:grpSpPr>
      <p:sp>
        <p:nvSpPr>
          <p:cNvPr id="2" name="TextBox 2"/>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4</a:t>
            </a:r>
          </a:p>
        </p:txBody>
      </p:sp>
      <p:sp>
        <p:nvSpPr>
          <p:cNvPr id="3" name="TextBox 3"/>
          <p:cNvSpPr txBox="1"/>
          <p:nvPr/>
        </p:nvSpPr>
        <p:spPr>
          <a:xfrm>
            <a:off x="7033341" y="494453"/>
            <a:ext cx="10327136" cy="9008624"/>
          </a:xfrm>
          <a:prstGeom prst="rect">
            <a:avLst/>
          </a:prstGeom>
        </p:spPr>
        <p:txBody>
          <a:bodyPr lIns="0" tIns="0" rIns="0" bIns="0" rtlCol="0" anchor="t">
            <a:spAutoFit/>
          </a:bodyPr>
          <a:lstStyle/>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ESAIE 9:5,6 (6,7)</a:t>
            </a:r>
          </a:p>
          <a:p>
            <a:pPr algn="just">
              <a:lnSpc>
                <a:spcPts val="5490"/>
              </a:lnSpc>
            </a:pPr>
            <a:endParaRPr lang="en-US" sz="4575" b="1" spc="42">
              <a:solidFill>
                <a:srgbClr val="000000"/>
              </a:solidFill>
              <a:latin typeface="TT Rounds Condensed Bold"/>
              <a:ea typeface="TT Rounds Condensed Bold"/>
              <a:cs typeface="TT Rounds Condensed Bold"/>
              <a:sym typeface="TT Rounds Condensed Bold"/>
            </a:endParaRPr>
          </a:p>
          <a:p>
            <a:pPr algn="just">
              <a:lnSpc>
                <a:spcPts val="5490"/>
              </a:lnSpc>
            </a:pPr>
            <a:r>
              <a:rPr lang="en-US" sz="4575" b="1" i="1" spc="42">
                <a:solidFill>
                  <a:srgbClr val="0C39F0"/>
                </a:solidFill>
                <a:latin typeface="TT Rounds Condensed Bold Italics"/>
                <a:ea typeface="TT Rounds Condensed Bold Italics"/>
                <a:cs typeface="TT Rounds Condensed Bold Italics"/>
                <a:sym typeface="TT Rounds Condensed Bold Italics"/>
              </a:rPr>
              <a:t>Car un enfant nous est né, un fils nous a été donné, et </a:t>
            </a:r>
            <a:r>
              <a:rPr lang="en-US" sz="4575" b="1" i="1" spc="42">
                <a:solidFill>
                  <a:srgbClr val="FF2700"/>
                </a:solidFill>
                <a:latin typeface="TT Rounds Condensed Bold Italics"/>
                <a:ea typeface="TT Rounds Condensed Bold Italics"/>
                <a:cs typeface="TT Rounds Condensed Bold Italics"/>
                <a:sym typeface="TT Rounds Condensed Bold Italics"/>
              </a:rPr>
              <a:t>le gouvernement sera sur son épaule</a:t>
            </a:r>
            <a:r>
              <a:rPr lang="en-US" sz="4575" b="1" i="1" spc="42">
                <a:solidFill>
                  <a:srgbClr val="0C39F0"/>
                </a:solidFill>
                <a:latin typeface="TT Rounds Condensed Bold Italics"/>
                <a:ea typeface="TT Rounds Condensed Bold Italics"/>
                <a:cs typeface="TT Rounds Condensed Bold Italics"/>
                <a:sym typeface="TT Rounds Condensed Bold Italics"/>
              </a:rPr>
              <a:t>; et on appellera son nom: Merveilleux, Conseiller, Dieu fort, Père du siècle, Prince de paix.  </a:t>
            </a:r>
          </a:p>
          <a:p>
            <a:pPr algn="just">
              <a:lnSpc>
                <a:spcPts val="5490"/>
              </a:lnSpc>
            </a:pPr>
            <a:r>
              <a:rPr lang="en-US" sz="4575" b="1" i="1" spc="42">
                <a:solidFill>
                  <a:srgbClr val="FF2700"/>
                </a:solidFill>
                <a:latin typeface="TT Rounds Condensed Bold Italics"/>
                <a:ea typeface="TT Rounds Condensed Bold Italics"/>
                <a:cs typeface="TT Rounds Condensed Bold Italics"/>
                <a:sym typeface="TT Rounds Condensed Bold Italics"/>
              </a:rPr>
              <a:t>A l'accroissement de [son] empire, et à la paix, il n'y aura pas de fin, sur le trône de David et dans son royaume</a:t>
            </a:r>
            <a:r>
              <a:rPr lang="en-US" sz="4575" b="1" i="1" spc="42">
                <a:solidFill>
                  <a:srgbClr val="0C39F0"/>
                </a:solidFill>
                <a:latin typeface="TT Rounds Condensed Bold Italics"/>
                <a:ea typeface="TT Rounds Condensed Bold Italics"/>
                <a:cs typeface="TT Rounds Condensed Bold Italics"/>
                <a:sym typeface="TT Rounds Condensed Bold Italics"/>
              </a:rPr>
              <a:t>, </a:t>
            </a:r>
            <a:r>
              <a:rPr lang="en-US" sz="4575" b="1" i="1" spc="42">
                <a:solidFill>
                  <a:srgbClr val="F53119"/>
                </a:solidFill>
                <a:latin typeface="TT Rounds Condensed Bold Italics"/>
                <a:ea typeface="TT Rounds Condensed Bold Italics"/>
                <a:cs typeface="TT Rounds Condensed Bold Italics"/>
                <a:sym typeface="TT Rounds Condensed Bold Italics"/>
              </a:rPr>
              <a:t>pour l'établir et le soutenir en jugement et en justice, dès maintenant et à toujours.</a:t>
            </a:r>
            <a:r>
              <a:rPr lang="en-US" sz="4575" b="1" i="1" spc="42">
                <a:solidFill>
                  <a:srgbClr val="0C39F0"/>
                </a:solidFill>
                <a:latin typeface="TT Rounds Condensed Bold Italics"/>
                <a:ea typeface="TT Rounds Condensed Bold Italics"/>
                <a:cs typeface="TT Rounds Condensed Bold Italics"/>
                <a:sym typeface="TT Rounds Condensed Bold Italics"/>
              </a:rPr>
              <a:t> La jalousie de l'Éternel des armées fera cela.</a:t>
            </a:r>
          </a:p>
        </p:txBody>
      </p:sp>
      <p:sp>
        <p:nvSpPr>
          <p:cNvPr id="4" name="Freeform 4" descr="Image"/>
          <p:cNvSpPr/>
          <p:nvPr/>
        </p:nvSpPr>
        <p:spPr>
          <a:xfrm>
            <a:off x="-8224" y="-9525"/>
            <a:ext cx="6151940" cy="10287001"/>
          </a:xfrm>
          <a:custGeom>
            <a:avLst/>
            <a:gdLst/>
            <a:ahLst/>
            <a:cxnLst/>
            <a:rect l="l" t="t" r="r" b="b"/>
            <a:pathLst>
              <a:path w="6151940" h="10287001">
                <a:moveTo>
                  <a:pt x="0" y="0"/>
                </a:moveTo>
                <a:lnTo>
                  <a:pt x="6151940" y="0"/>
                </a:lnTo>
                <a:lnTo>
                  <a:pt x="6151940" y="10287001"/>
                </a:lnTo>
                <a:lnTo>
                  <a:pt x="0" y="10287001"/>
                </a:lnTo>
                <a:lnTo>
                  <a:pt x="0" y="0"/>
                </a:lnTo>
                <a:close/>
              </a:path>
            </a:pathLst>
          </a:custGeom>
          <a:blipFill>
            <a:blip r:embed="rId2"/>
            <a:stretch>
              <a:fillRect/>
            </a:stretch>
          </a:blipFill>
        </p:spPr>
        <p:txBody>
          <a:bodyPr/>
          <a:lstStyle/>
          <a:p>
            <a:endParaRPr lang="fr-CH"/>
          </a:p>
        </p:txBody>
      </p:sp>
      <p:grpSp>
        <p:nvGrpSpPr>
          <p:cNvPr id="5" name="Group 5"/>
          <p:cNvGrpSpPr/>
          <p:nvPr/>
        </p:nvGrpSpPr>
        <p:grpSpPr>
          <a:xfrm>
            <a:off x="1337837" y="5465094"/>
            <a:ext cx="514064" cy="2314743"/>
            <a:chOff x="0" y="0"/>
            <a:chExt cx="685418" cy="3086324"/>
          </a:xfrm>
        </p:grpSpPr>
        <p:sp>
          <p:nvSpPr>
            <p:cNvPr id="6" name="Freeform 6"/>
            <p:cNvSpPr/>
            <p:nvPr/>
          </p:nvSpPr>
          <p:spPr>
            <a:xfrm>
              <a:off x="0" y="0"/>
              <a:ext cx="685419" cy="3086354"/>
            </a:xfrm>
            <a:custGeom>
              <a:avLst/>
              <a:gdLst/>
              <a:ahLst/>
              <a:cxnLst/>
              <a:rect l="l" t="t" r="r" b="b"/>
              <a:pathLst>
                <a:path w="685419" h="3086354">
                  <a:moveTo>
                    <a:pt x="0" y="0"/>
                  </a:moveTo>
                  <a:lnTo>
                    <a:pt x="685419" y="0"/>
                  </a:lnTo>
                  <a:lnTo>
                    <a:pt x="685419" y="3086354"/>
                  </a:lnTo>
                  <a:lnTo>
                    <a:pt x="0" y="3086354"/>
                  </a:lnTo>
                  <a:close/>
                </a:path>
              </a:pathLst>
            </a:custGeom>
            <a:solidFill>
              <a:srgbClr val="BDC1C1">
                <a:alpha val="83922"/>
              </a:srgbClr>
            </a:solidFill>
          </p:spPr>
          <p:txBody>
            <a:bodyPr/>
            <a:lstStyle/>
            <a:p>
              <a:endParaRPr lang="fr-CH"/>
            </a:p>
          </p:txBody>
        </p:sp>
      </p:grpSp>
      <p:grpSp>
        <p:nvGrpSpPr>
          <p:cNvPr id="7" name="Group 7"/>
          <p:cNvGrpSpPr/>
          <p:nvPr/>
        </p:nvGrpSpPr>
        <p:grpSpPr>
          <a:xfrm>
            <a:off x="4563578" y="5465094"/>
            <a:ext cx="514064" cy="2314743"/>
            <a:chOff x="0" y="0"/>
            <a:chExt cx="685419" cy="3086324"/>
          </a:xfrm>
        </p:grpSpPr>
        <p:sp>
          <p:nvSpPr>
            <p:cNvPr id="8" name="Freeform 8"/>
            <p:cNvSpPr/>
            <p:nvPr/>
          </p:nvSpPr>
          <p:spPr>
            <a:xfrm>
              <a:off x="0" y="0"/>
              <a:ext cx="685419" cy="3086354"/>
            </a:xfrm>
            <a:custGeom>
              <a:avLst/>
              <a:gdLst/>
              <a:ahLst/>
              <a:cxnLst/>
              <a:rect l="l" t="t" r="r" b="b"/>
              <a:pathLst>
                <a:path w="685419" h="3086354">
                  <a:moveTo>
                    <a:pt x="0" y="0"/>
                  </a:moveTo>
                  <a:lnTo>
                    <a:pt x="685419" y="0"/>
                  </a:lnTo>
                  <a:lnTo>
                    <a:pt x="685419" y="3086354"/>
                  </a:lnTo>
                  <a:lnTo>
                    <a:pt x="0" y="3086354"/>
                  </a:lnTo>
                  <a:close/>
                </a:path>
              </a:pathLst>
            </a:custGeom>
            <a:solidFill>
              <a:srgbClr val="BDC1C1">
                <a:alpha val="83922"/>
              </a:srgbClr>
            </a:solidFill>
          </p:spPr>
          <p:txBody>
            <a:bodyPr/>
            <a:lstStyle/>
            <a:p>
              <a:endParaRPr lang="fr-CH"/>
            </a:p>
          </p:txBody>
        </p:sp>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339850" y="700607"/>
            <a:ext cx="15921746" cy="6990310"/>
          </a:xfrm>
          <a:prstGeom prst="rect">
            <a:avLst/>
          </a:prstGeom>
        </p:spPr>
        <p:txBody>
          <a:bodyPr lIns="0" tIns="0" rIns="0" bIns="0" rtlCol="0" anchor="t">
            <a:spAutoFit/>
          </a:bodyPr>
          <a:lstStyle/>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6. est l'héritage de Dieu pour nous, Ses enfants</a:t>
            </a:r>
          </a:p>
          <a:p>
            <a:pPr algn="just">
              <a:lnSpc>
                <a:spcPts val="5040"/>
              </a:lnSpc>
            </a:pPr>
            <a:r>
              <a:rPr lang="en-US" sz="4200" b="1" spc="39">
                <a:solidFill>
                  <a:srgbClr val="FF2700"/>
                </a:solidFill>
                <a:latin typeface="TT Rounds Condensed Bold"/>
                <a:ea typeface="TT Rounds Condensed Bold"/>
                <a:cs typeface="TT Rounds Condensed Bold"/>
                <a:sym typeface="TT Rounds Condensed Bold"/>
              </a:rPr>
              <a:t>    Matthieu 5: 10 / 25: 34</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7. est le sujet de la prédication des Apôtres</a:t>
            </a: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     </a:t>
            </a:r>
            <a:r>
              <a:rPr lang="en-US" sz="4200" b="1" spc="39">
                <a:solidFill>
                  <a:srgbClr val="FF2700"/>
                </a:solidFill>
                <a:latin typeface="TT Rounds Condensed Bold"/>
                <a:ea typeface="TT Rounds Condensed Bold"/>
                <a:cs typeface="TT Rounds Condensed Bold"/>
                <a:sym typeface="TT Rounds Condensed Bold"/>
              </a:rPr>
              <a:t>Actes 8: 12/14: 22/19: 08/28: 23:31</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8. est le sujet principal que nous trouvons en Daniel</a:t>
            </a: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     </a:t>
            </a:r>
            <a:r>
              <a:rPr lang="en-US" sz="4200" b="1" spc="39">
                <a:solidFill>
                  <a:srgbClr val="FF2700"/>
                </a:solidFill>
                <a:latin typeface="TT Rounds Condensed Bold"/>
                <a:ea typeface="TT Rounds Condensed Bold"/>
                <a:cs typeface="TT Rounds Condensed Bold"/>
                <a:sym typeface="TT Rounds Condensed Bold"/>
              </a:rPr>
              <a:t>Daniel 4: 3.17 / 7: 13,14,17,18,27</a:t>
            </a:r>
          </a:p>
          <a:p>
            <a:pPr algn="just">
              <a:lnSpc>
                <a:spcPts val="5040"/>
              </a:lnSpc>
            </a:pPr>
            <a:endParaRPr lang="en-US" sz="4200" b="1" spc="39">
              <a:solidFill>
                <a:srgbClr val="FF2700"/>
              </a:solidFill>
              <a:latin typeface="TT Rounds Condensed Bold"/>
              <a:ea typeface="TT Rounds Condensed Bold"/>
              <a:cs typeface="TT Rounds Condensed Bold"/>
              <a:sym typeface="TT Rounds Condensed Bold"/>
            </a:endParaRP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9. implique l'appel à un sacerdoce royal</a:t>
            </a:r>
          </a:p>
          <a:p>
            <a:pPr algn="just">
              <a:lnSpc>
                <a:spcPts val="5040"/>
              </a:lnSpc>
            </a:pPr>
            <a:r>
              <a:rPr lang="en-US" sz="4200" b="1" spc="39">
                <a:solidFill>
                  <a:srgbClr val="0433FF"/>
                </a:solidFill>
                <a:latin typeface="TT Rounds Condensed Bold"/>
                <a:ea typeface="TT Rounds Condensed Bold"/>
                <a:cs typeface="TT Rounds Condensed Bold"/>
                <a:sym typeface="TT Rounds Condensed Bold"/>
              </a:rPr>
              <a:t>    </a:t>
            </a:r>
            <a:r>
              <a:rPr lang="en-US" sz="4200" b="1" spc="39">
                <a:solidFill>
                  <a:srgbClr val="FF2700"/>
                </a:solidFill>
                <a:latin typeface="TT Rounds Condensed Bold"/>
                <a:ea typeface="TT Rounds Condensed Bold"/>
                <a:cs typeface="TT Rounds Condensed Bold"/>
                <a:sym typeface="TT Rounds Condensed Bold"/>
              </a:rPr>
              <a:t>1 Pierre 2: 9,10 / 5 Rev.: 9.10</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40</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286271" y="330707"/>
            <a:ext cx="16497355" cy="9094506"/>
          </a:xfrm>
          <a:prstGeom prst="rect">
            <a:avLst/>
          </a:prstGeom>
        </p:spPr>
        <p:txBody>
          <a:bodyPr lIns="0" tIns="0" rIns="0" bIns="0" rtlCol="0" anchor="t">
            <a:spAutoFit/>
          </a:bodyPr>
          <a:lstStyle/>
          <a:p>
            <a:pPr algn="ctr">
              <a:lnSpc>
                <a:spcPts val="4131"/>
              </a:lnSpc>
            </a:pPr>
            <a:r>
              <a:rPr lang="en-US" sz="3825" b="1" spc="35">
                <a:solidFill>
                  <a:srgbClr val="FF2600"/>
                </a:solidFill>
                <a:latin typeface="TT Rounds Condensed Bold"/>
                <a:ea typeface="TT Rounds Condensed Bold"/>
                <a:cs typeface="TT Rounds Condensed Bold"/>
                <a:sym typeface="TT Rounds Condensed Bold"/>
              </a:rPr>
              <a:t>LE ROYAUME DE DIEU…</a:t>
            </a:r>
          </a:p>
          <a:p>
            <a:pPr algn="ctr">
              <a:lnSpc>
                <a:spcPts val="4131"/>
              </a:lnSpc>
            </a:pPr>
            <a:endParaRPr lang="en-US" sz="3825" b="1" spc="35">
              <a:solidFill>
                <a:srgbClr val="FF2600"/>
              </a:solidFill>
              <a:latin typeface="TT Rounds Condensed Bold"/>
              <a:ea typeface="TT Rounds Condensed Bold"/>
              <a:cs typeface="TT Rounds Condensed Bold"/>
              <a:sym typeface="TT Rounds Condensed Bold"/>
            </a:endParaRP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1. Une réalité spirituelle actuelle - </a:t>
            </a:r>
            <a:r>
              <a:rPr lang="en-US" sz="3825" b="1" spc="35">
                <a:solidFill>
                  <a:srgbClr val="FF2700"/>
                </a:solidFill>
                <a:latin typeface="TT Rounds Condensed Bold"/>
                <a:ea typeface="TT Rounds Condensed Bold"/>
                <a:cs typeface="TT Rounds Condensed Bold"/>
                <a:sym typeface="TT Rounds Condensed Bold"/>
              </a:rPr>
              <a:t>Romains 14: 17</a:t>
            </a:r>
          </a:p>
          <a:p>
            <a:pPr algn="just">
              <a:lnSpc>
                <a:spcPts val="4131"/>
              </a:lnSpc>
            </a:pPr>
            <a:endParaRPr lang="en-US" sz="3825" b="1" spc="35">
              <a:solidFill>
                <a:srgbClr val="FF2700"/>
              </a:solidFill>
              <a:latin typeface="TT Rounds Condensed Bold"/>
              <a:ea typeface="TT Rounds Condensed Bold"/>
              <a:cs typeface="TT Rounds Condensed Bold"/>
              <a:sym typeface="TT Rounds Condensed Bold"/>
            </a:endParaRP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2. Une réalité dans laquelle nous entrons par la nouvelle naissance</a:t>
            </a: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     </a:t>
            </a:r>
            <a:r>
              <a:rPr lang="en-US" sz="3825" b="1" spc="35">
                <a:solidFill>
                  <a:srgbClr val="FF2700"/>
                </a:solidFill>
                <a:latin typeface="TT Rounds Condensed Bold"/>
                <a:ea typeface="TT Rounds Condensed Bold"/>
                <a:cs typeface="TT Rounds Condensed Bold"/>
                <a:sym typeface="TT Rounds Condensed Bold"/>
              </a:rPr>
              <a:t>Colossiens 1: 13</a:t>
            </a:r>
          </a:p>
          <a:p>
            <a:pPr algn="just">
              <a:lnSpc>
                <a:spcPts val="4131"/>
              </a:lnSpc>
            </a:pPr>
            <a:endParaRPr lang="en-US" sz="3825" b="1" spc="35">
              <a:solidFill>
                <a:srgbClr val="FF2700"/>
              </a:solidFill>
              <a:latin typeface="TT Rounds Condensed Bold"/>
              <a:ea typeface="TT Rounds Condensed Bold"/>
              <a:cs typeface="TT Rounds Condensed Bold"/>
              <a:sym typeface="TT Rounds Condensed Bold"/>
            </a:endParaRP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3. Un héritage que Dieu a prévu pour Son peuple au retour de Christ</a:t>
            </a: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    </a:t>
            </a:r>
            <a:r>
              <a:rPr lang="en-US" sz="3825" b="1" spc="35">
                <a:solidFill>
                  <a:srgbClr val="FF2700"/>
                </a:solidFill>
                <a:latin typeface="TT Rounds Condensed Bold"/>
                <a:ea typeface="TT Rounds Condensed Bold"/>
                <a:cs typeface="TT Rounds Condensed Bold"/>
                <a:sym typeface="TT Rounds Condensed Bold"/>
              </a:rPr>
              <a:t>Matthieu 25: 34</a:t>
            </a:r>
          </a:p>
          <a:p>
            <a:pPr algn="just">
              <a:lnSpc>
                <a:spcPts val="4131"/>
              </a:lnSpc>
            </a:pPr>
            <a:endParaRPr lang="en-US" sz="3825" b="1" spc="35">
              <a:solidFill>
                <a:srgbClr val="FF2700"/>
              </a:solidFill>
              <a:latin typeface="TT Rounds Condensed Bold"/>
              <a:ea typeface="TT Rounds Condensed Bold"/>
              <a:cs typeface="TT Rounds Condensed Bold"/>
              <a:sym typeface="TT Rounds Condensed Bold"/>
            </a:endParaRP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4. Une réalité avenir dans lequel nous allons entrer au retour de </a:t>
            </a: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    Christ  - </a:t>
            </a:r>
            <a:r>
              <a:rPr lang="en-US" sz="3825" b="1" spc="35">
                <a:solidFill>
                  <a:srgbClr val="FF2700"/>
                </a:solidFill>
                <a:latin typeface="TT Rounds Condensed Bold"/>
                <a:ea typeface="TT Rounds Condensed Bold"/>
                <a:cs typeface="TT Rounds Condensed Bold"/>
                <a:sym typeface="TT Rounds Condensed Bold"/>
              </a:rPr>
              <a:t>2 Pierre 1: 11 / Matt. 8:11</a:t>
            </a:r>
          </a:p>
          <a:p>
            <a:pPr algn="just">
              <a:lnSpc>
                <a:spcPts val="4131"/>
              </a:lnSpc>
            </a:pPr>
            <a:endParaRPr lang="en-US" sz="3825" b="1" spc="35">
              <a:solidFill>
                <a:srgbClr val="FF2700"/>
              </a:solidFill>
              <a:latin typeface="TT Rounds Condensed Bold"/>
              <a:ea typeface="TT Rounds Condensed Bold"/>
              <a:cs typeface="TT Rounds Condensed Bold"/>
              <a:sym typeface="TT Rounds Condensed Bold"/>
            </a:endParaRP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5. Sa venue sera révélé avec beaucoup de gloire - </a:t>
            </a:r>
            <a:r>
              <a:rPr lang="en-US" sz="3825" b="1" spc="35">
                <a:solidFill>
                  <a:srgbClr val="FF2700"/>
                </a:solidFill>
                <a:latin typeface="TT Rounds Condensed Bold"/>
                <a:ea typeface="TT Rounds Condensed Bold"/>
                <a:cs typeface="TT Rounds Condensed Bold"/>
                <a:sym typeface="TT Rounds Condensed Bold"/>
              </a:rPr>
              <a:t>Matt. 13: 41,43</a:t>
            </a:r>
          </a:p>
          <a:p>
            <a:pPr algn="just">
              <a:lnSpc>
                <a:spcPts val="4131"/>
              </a:lnSpc>
            </a:pPr>
            <a:endParaRPr lang="en-US" sz="3825" b="1" spc="35">
              <a:solidFill>
                <a:srgbClr val="FF2700"/>
              </a:solidFill>
              <a:latin typeface="TT Rounds Condensed Bold"/>
              <a:ea typeface="TT Rounds Condensed Bold"/>
              <a:cs typeface="TT Rounds Condensed Bold"/>
              <a:sym typeface="TT Rounds Condensed Bold"/>
            </a:endParaRP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6. Selon les paraboles du Royaume, il est présent et actif dans le </a:t>
            </a:r>
          </a:p>
          <a:p>
            <a:pPr algn="just">
              <a:lnSpc>
                <a:spcPts val="4131"/>
              </a:lnSpc>
            </a:pPr>
            <a:r>
              <a:rPr lang="en-US" sz="3825" b="1" spc="35">
                <a:solidFill>
                  <a:srgbClr val="0433FF"/>
                </a:solidFill>
                <a:latin typeface="TT Rounds Condensed Bold"/>
                <a:ea typeface="TT Rounds Condensed Bold"/>
                <a:cs typeface="TT Rounds Condensed Bold"/>
                <a:sym typeface="TT Rounds Condensed Bold"/>
              </a:rPr>
              <a:t>     monde aujourd’hui  -  </a:t>
            </a:r>
            <a:r>
              <a:rPr lang="en-US" sz="3825" b="1" spc="35">
                <a:solidFill>
                  <a:srgbClr val="FF2700"/>
                </a:solidFill>
                <a:latin typeface="TT Rounds Condensed Bold"/>
                <a:ea typeface="TT Rounds Condensed Bold"/>
                <a:cs typeface="TT Rounds Condensed Bold"/>
                <a:sym typeface="TT Rounds Condensed Bold"/>
              </a:rPr>
              <a:t>Luc 13: 18-21</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41</a:t>
            </a:r>
          </a:p>
        </p:txBody>
      </p:sp>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611335" y="4305357"/>
            <a:ext cx="15051935" cy="3960541"/>
          </a:xfrm>
          <a:prstGeom prst="rect">
            <a:avLst/>
          </a:prstGeom>
        </p:spPr>
        <p:txBody>
          <a:bodyPr lIns="0" tIns="0" rIns="0" bIns="0" rtlCol="0" anchor="t">
            <a:spAutoFit/>
          </a:bodyPr>
          <a:lstStyle/>
          <a:p>
            <a:pPr algn="ctr">
              <a:lnSpc>
                <a:spcPts val="9810"/>
              </a:lnSpc>
            </a:pPr>
            <a:r>
              <a:rPr lang="en-US" sz="8175" b="1">
                <a:solidFill>
                  <a:srgbClr val="FF3020"/>
                </a:solidFill>
                <a:latin typeface="Arimo Bold"/>
                <a:ea typeface="Arimo Bold"/>
                <a:cs typeface="Arimo Bold"/>
                <a:sym typeface="Arimo Bold"/>
              </a:rPr>
              <a:t>RESTAURER LA PERSPECTIVE </a:t>
            </a:r>
          </a:p>
          <a:p>
            <a:pPr algn="ctr">
              <a:lnSpc>
                <a:spcPts val="9810"/>
              </a:lnSpc>
            </a:pPr>
            <a:r>
              <a:rPr lang="en-US" sz="8175" b="1">
                <a:solidFill>
                  <a:srgbClr val="FF3020"/>
                </a:solidFill>
                <a:latin typeface="Arimo Bold"/>
                <a:ea typeface="Arimo Bold"/>
                <a:cs typeface="Arimo Bold"/>
                <a:sym typeface="Arimo Bold"/>
              </a:rPr>
              <a:t>DU  </a:t>
            </a:r>
          </a:p>
          <a:p>
            <a:pPr algn="ctr">
              <a:lnSpc>
                <a:spcPts val="9810"/>
              </a:lnSpc>
            </a:pPr>
            <a:r>
              <a:rPr lang="en-US" sz="8175" b="1">
                <a:solidFill>
                  <a:srgbClr val="FF3020"/>
                </a:solidFill>
                <a:latin typeface="Arimo Bold"/>
                <a:ea typeface="Arimo Bold"/>
                <a:cs typeface="Arimo Bold"/>
                <a:sym typeface="Arimo Bold"/>
              </a:rPr>
              <a:t>ROYAUME DE DIEU</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42</a:t>
            </a:r>
          </a:p>
        </p:txBody>
      </p:sp>
      <p:sp>
        <p:nvSpPr>
          <p:cNvPr id="5" name="Freeform 5" descr="Image"/>
          <p:cNvSpPr/>
          <p:nvPr/>
        </p:nvSpPr>
        <p:spPr>
          <a:xfrm>
            <a:off x="7847126" y="-7058"/>
            <a:ext cx="3785093" cy="4279798"/>
          </a:xfrm>
          <a:custGeom>
            <a:avLst/>
            <a:gdLst/>
            <a:ahLst/>
            <a:cxnLst/>
            <a:rect l="l" t="t" r="r" b="b"/>
            <a:pathLst>
              <a:path w="3785093" h="4279798">
                <a:moveTo>
                  <a:pt x="0" y="0"/>
                </a:moveTo>
                <a:lnTo>
                  <a:pt x="3785092" y="0"/>
                </a:lnTo>
                <a:lnTo>
                  <a:pt x="3785092" y="4279799"/>
                </a:lnTo>
                <a:lnTo>
                  <a:pt x="0" y="4279799"/>
                </a:lnTo>
                <a:lnTo>
                  <a:pt x="0" y="0"/>
                </a:lnTo>
                <a:close/>
              </a:path>
            </a:pathLst>
          </a:custGeom>
          <a:blipFill>
            <a:blip r:embed="rId3"/>
            <a:stretch>
              <a:fillRect l="-20172" t="-50415" r="-14515" b="-48769"/>
            </a:stretch>
          </a:blipFill>
        </p:spPr>
        <p:txBody>
          <a:bodyPr/>
          <a:lstStyle/>
          <a:p>
            <a:endParaRPr lang="fr-CH"/>
          </a:p>
        </p:txBody>
      </p:sp>
      <p:grpSp>
        <p:nvGrpSpPr>
          <p:cNvPr id="6" name="Group 6"/>
          <p:cNvGrpSpPr/>
          <p:nvPr/>
        </p:nvGrpSpPr>
        <p:grpSpPr>
          <a:xfrm>
            <a:off x="8185184" y="2319383"/>
            <a:ext cx="440838" cy="1958620"/>
            <a:chOff x="0" y="0"/>
            <a:chExt cx="587784" cy="2611493"/>
          </a:xfrm>
        </p:grpSpPr>
        <p:sp>
          <p:nvSpPr>
            <p:cNvPr id="7" name="Freeform 7"/>
            <p:cNvSpPr/>
            <p:nvPr/>
          </p:nvSpPr>
          <p:spPr>
            <a:xfrm>
              <a:off x="0" y="0"/>
              <a:ext cx="587756" cy="2611501"/>
            </a:xfrm>
            <a:custGeom>
              <a:avLst/>
              <a:gdLst/>
              <a:ahLst/>
              <a:cxnLst/>
              <a:rect l="l" t="t" r="r" b="b"/>
              <a:pathLst>
                <a:path w="587756" h="2611501">
                  <a:moveTo>
                    <a:pt x="0" y="0"/>
                  </a:moveTo>
                  <a:lnTo>
                    <a:pt x="587756" y="0"/>
                  </a:lnTo>
                  <a:lnTo>
                    <a:pt x="587756" y="2611501"/>
                  </a:lnTo>
                  <a:lnTo>
                    <a:pt x="0" y="2611501"/>
                  </a:lnTo>
                  <a:close/>
                </a:path>
              </a:pathLst>
            </a:custGeom>
            <a:solidFill>
              <a:srgbClr val="BDC1C1">
                <a:alpha val="83922"/>
              </a:srgbClr>
            </a:solidFill>
          </p:spPr>
          <p:txBody>
            <a:bodyPr/>
            <a:lstStyle/>
            <a:p>
              <a:endParaRPr lang="fr-CH"/>
            </a:p>
          </p:txBody>
        </p:sp>
      </p:grpSp>
      <p:grpSp>
        <p:nvGrpSpPr>
          <p:cNvPr id="8" name="Group 8"/>
          <p:cNvGrpSpPr/>
          <p:nvPr/>
        </p:nvGrpSpPr>
        <p:grpSpPr>
          <a:xfrm>
            <a:off x="10841743" y="2319383"/>
            <a:ext cx="440838" cy="1958620"/>
            <a:chOff x="0" y="0"/>
            <a:chExt cx="587784" cy="2611493"/>
          </a:xfrm>
        </p:grpSpPr>
        <p:sp>
          <p:nvSpPr>
            <p:cNvPr id="9" name="Freeform 9"/>
            <p:cNvSpPr/>
            <p:nvPr/>
          </p:nvSpPr>
          <p:spPr>
            <a:xfrm>
              <a:off x="0" y="0"/>
              <a:ext cx="587756" cy="2611501"/>
            </a:xfrm>
            <a:custGeom>
              <a:avLst/>
              <a:gdLst/>
              <a:ahLst/>
              <a:cxnLst/>
              <a:rect l="l" t="t" r="r" b="b"/>
              <a:pathLst>
                <a:path w="587756" h="2611501">
                  <a:moveTo>
                    <a:pt x="0" y="0"/>
                  </a:moveTo>
                  <a:lnTo>
                    <a:pt x="587756" y="0"/>
                  </a:lnTo>
                  <a:lnTo>
                    <a:pt x="587756" y="2611501"/>
                  </a:lnTo>
                  <a:lnTo>
                    <a:pt x="0" y="2611501"/>
                  </a:lnTo>
                  <a:close/>
                </a:path>
              </a:pathLst>
            </a:custGeom>
            <a:solidFill>
              <a:srgbClr val="BDC1C1">
                <a:alpha val="83922"/>
              </a:srgbClr>
            </a:solidFill>
          </p:spPr>
          <p:txBody>
            <a:bodyPr/>
            <a:lstStyle/>
            <a:p>
              <a:endParaRPr lang="fr-CH"/>
            </a:p>
          </p:txBody>
        </p:sp>
      </p:gr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9363" y="639188"/>
            <a:ext cx="17269274" cy="9008624"/>
          </a:xfrm>
          <a:prstGeom prst="rect">
            <a:avLst/>
          </a:prstGeom>
        </p:spPr>
        <p:txBody>
          <a:bodyPr lIns="0" tIns="0" rIns="0" bIns="0" rtlCol="0" anchor="t">
            <a:spAutoFit/>
          </a:bodyPr>
          <a:lstStyle/>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Pour  la perspective du Royaume nous avons besoin de restorer la vrai image de l’Eglise selon Dieu.</a:t>
            </a:r>
          </a:p>
          <a:p>
            <a:pPr algn="just">
              <a:lnSpc>
                <a:spcPts val="5490"/>
              </a:lnSpc>
            </a:pPr>
            <a:endParaRPr lang="en-US" sz="4575" b="1" spc="42">
              <a:solidFill>
                <a:srgbClr val="0011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Matthieu 16:18,19</a:t>
            </a:r>
          </a:p>
          <a:p>
            <a:pPr algn="just">
              <a:lnSpc>
                <a:spcPts val="5490"/>
              </a:lnSpc>
            </a:pPr>
            <a:r>
              <a:rPr lang="en-US" sz="4575" b="1" i="1" spc="42">
                <a:solidFill>
                  <a:srgbClr val="0011FF"/>
                </a:solidFill>
                <a:latin typeface="TT Rounds Condensed Bold Italics"/>
                <a:ea typeface="TT Rounds Condensed Bold Italics"/>
                <a:cs typeface="TT Rounds Condensed Bold Italics"/>
                <a:sym typeface="TT Rounds Condensed Bold Italics"/>
              </a:rPr>
              <a:t>Et moi, je te dis que tu es Pierre, et que sur ce roc  </a:t>
            </a:r>
            <a:r>
              <a:rPr lang="en-US" sz="4575" b="1" i="1" spc="42">
                <a:solidFill>
                  <a:srgbClr val="0A33FF"/>
                </a:solidFill>
                <a:latin typeface="TT Rounds Condensed Bold Italics"/>
                <a:ea typeface="TT Rounds Condensed Bold Italics"/>
                <a:cs typeface="TT Rounds Condensed Bold Italics"/>
                <a:sym typeface="TT Rounds Condensed Bold Italics"/>
              </a:rPr>
              <a:t>je bâtirai mon EKKLESIA</a:t>
            </a:r>
            <a:r>
              <a:rPr lang="en-US" sz="4575" b="1" i="1" spc="42">
                <a:solidFill>
                  <a:srgbClr val="0011FF"/>
                </a:solidFill>
                <a:latin typeface="TT Rounds Condensed Bold Italics"/>
                <a:ea typeface="TT Rounds Condensed Bold Italics"/>
                <a:cs typeface="TT Rounds Condensed Bold Italics"/>
                <a:sym typeface="TT Rounds Condensed Bold Italics"/>
              </a:rPr>
              <a:t>, et que les portes du séjour des morts ne prévaudront point contre elle. </a:t>
            </a:r>
          </a:p>
          <a:p>
            <a:pPr algn="just">
              <a:lnSpc>
                <a:spcPts val="5490"/>
              </a:lnSpc>
            </a:pPr>
            <a:r>
              <a:rPr lang="en-US" sz="4575" b="1" i="1" spc="42">
                <a:solidFill>
                  <a:srgbClr val="0011FF"/>
                </a:solidFill>
                <a:latin typeface="TT Rounds Condensed Bold Italics"/>
                <a:ea typeface="TT Rounds Condensed Bold Italics"/>
                <a:cs typeface="TT Rounds Condensed Bold Italics"/>
                <a:sym typeface="TT Rounds Condensed Bold Italics"/>
              </a:rPr>
              <a:t>Je te donnerai les clés du royaume des cieux: ce que tu lieras sur la terre sera lié dans les cieux, et ce que tu délieras sur la terre sera délié dans les cieux.</a:t>
            </a:r>
          </a:p>
          <a:p>
            <a:pPr algn="just">
              <a:lnSpc>
                <a:spcPts val="5490"/>
              </a:lnSpc>
            </a:pPr>
            <a:endParaRPr lang="en-US" sz="4575" b="1" i="1" spc="42">
              <a:solidFill>
                <a:srgbClr val="0011FF"/>
              </a:solidFill>
              <a:latin typeface="TT Rounds Condensed Bold Italics"/>
              <a:ea typeface="TT Rounds Condensed Bold Italics"/>
              <a:cs typeface="TT Rounds Condensed Bold Italics"/>
              <a:sym typeface="TT Rounds Condensed Bold Italics"/>
            </a:endParaRPr>
          </a:p>
          <a:p>
            <a:pPr algn="just">
              <a:lnSpc>
                <a:spcPts val="5490"/>
              </a:lnSpc>
            </a:pPr>
            <a:r>
              <a:rPr lang="en-US" sz="4575" b="1" spc="42">
                <a:solidFill>
                  <a:srgbClr val="0011FF"/>
                </a:solidFill>
                <a:latin typeface="TT Rounds Condensed Bold"/>
                <a:ea typeface="TT Rounds Condensed Bold"/>
                <a:cs typeface="TT Rounds Condensed Bold"/>
                <a:sym typeface="TT Rounds Condensed Bold"/>
              </a:rPr>
              <a:t>C’est don important connaitre le vrai mot utilisé ici par Jésus et la signification qu’il a pour Lui.</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625338" y="472183"/>
            <a:ext cx="16709121" cy="9019135"/>
          </a:xfrm>
          <a:prstGeom prst="rect">
            <a:avLst/>
          </a:prstGeom>
        </p:spPr>
        <p:txBody>
          <a:bodyPr lIns="0" tIns="0" rIns="0" bIns="0" rtlCol="0" anchor="t">
            <a:spAutoFit/>
          </a:bodyPr>
          <a:lstStyle/>
          <a:p>
            <a:pPr algn="l">
              <a:lnSpc>
                <a:spcPts val="5670"/>
              </a:lnSpc>
            </a:pPr>
            <a:r>
              <a:rPr lang="en-US" sz="4725" b="1" i="1" spc="44">
                <a:solidFill>
                  <a:srgbClr val="FF3C0A"/>
                </a:solidFill>
                <a:latin typeface="TT Rounds Condensed Bold Italics"/>
                <a:ea typeface="TT Rounds Condensed Bold Italics"/>
                <a:cs typeface="TT Rounds Condensed Bold Italics"/>
                <a:sym typeface="TT Rounds Condensed Bold Italics"/>
              </a:rPr>
              <a:t>1577 </a:t>
            </a:r>
            <a:r>
              <a:rPr lang="en-US" sz="4725" spc="44">
                <a:solidFill>
                  <a:srgbClr val="FF3C0A"/>
                </a:solidFill>
                <a:latin typeface="TT Rounds Condensed"/>
                <a:ea typeface="TT Rounds Condensed"/>
                <a:cs typeface="TT Rounds Condensed"/>
                <a:sym typeface="TT Rounds Condensed"/>
              </a:rPr>
              <a:t>ekklesia</a:t>
            </a:r>
            <a:r>
              <a:rPr lang="en-US" sz="4725" b="1" i="1" spc="44">
                <a:solidFill>
                  <a:srgbClr val="FF3C0A"/>
                </a:solidFill>
                <a:latin typeface="TT Rounds Condensed Bold Italics"/>
                <a:ea typeface="TT Rounds Condensed Bold Italics"/>
                <a:cs typeface="TT Rounds Condensed Bold Italics"/>
                <a:sym typeface="TT Rounds Condensed Bold Italics"/>
              </a:rPr>
              <a:t> ekklesia  </a:t>
            </a:r>
          </a:p>
          <a:p>
            <a:pPr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à partir d'un composé de 1537 et d'un dérivé de 2564; TDNT - 3:501,394; n f </a:t>
            </a:r>
          </a:p>
          <a:p>
            <a:pPr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AV - église 115, ensemble 3; 118 </a:t>
            </a:r>
          </a:p>
          <a:p>
            <a:pPr algn="l">
              <a:lnSpc>
                <a:spcPts val="5040"/>
              </a:lnSpc>
            </a:pPr>
            <a:endParaRPr lang="en-US" sz="4200" b="1" i="1" spc="39">
              <a:solidFill>
                <a:srgbClr val="0A33FF"/>
              </a:solidFill>
              <a:latin typeface="TT Rounds Condensed Bold Italics"/>
              <a:ea typeface="TT Rounds Condensed Bold Italics"/>
              <a:cs typeface="TT Rounds Condensed Bold Italics"/>
              <a:sym typeface="TT Rounds Condensed Bold Italics"/>
            </a:endParaRPr>
          </a:p>
          <a:p>
            <a:pPr marL="380048" lvl="1" indent="-190024" algn="l">
              <a:lnSpc>
                <a:spcPts val="5040"/>
              </a:lnSpc>
              <a:buAutoNum type="arabicPeriod"/>
            </a:pPr>
            <a:r>
              <a:rPr lang="en-US" sz="4200" b="1" i="1" spc="39">
                <a:solidFill>
                  <a:srgbClr val="0A33FF"/>
                </a:solidFill>
                <a:latin typeface="TT Rounds Condensed Bold Italics"/>
                <a:ea typeface="TT Rounds Condensed Bold Italics"/>
                <a:cs typeface="TT Rounds Condensed Bold Italics"/>
                <a:sym typeface="TT Rounds Condensed Bold Italics"/>
              </a:rPr>
              <a:t>un rassemblement de citoyens appelés hors de leurs demeures dans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certain lieu public, une assemblée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1a) une assemblée du peuple convoquée sur la place publique du Conseil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pour  délibérer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1b) l'ensemble des Israélites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1c) tout rassemblement ou foule d'hommes réunis par hasard,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tumultueusement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1d) dans un sens chrétien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1d1) une assemblée de chrétiens réunis pour le culte dans une réunion </a:t>
            </a:r>
          </a:p>
          <a:p>
            <a:pPr marL="380048" lvl="1" indent="-190024" algn="l">
              <a:lnSpc>
                <a:spcPts val="5040"/>
              </a:lnSpc>
            </a:pPr>
            <a:r>
              <a:rPr lang="en-US" sz="4200" b="1" i="1" spc="39">
                <a:solidFill>
                  <a:srgbClr val="0A33FF"/>
                </a:solidFill>
                <a:latin typeface="TT Rounds Condensed Bold Italics"/>
                <a:ea typeface="TT Rounds Condensed Bold Italics"/>
                <a:cs typeface="TT Rounds Condensed Bold Italics"/>
                <a:sym typeface="TT Rounds Condensed Bold Italics"/>
              </a:rPr>
              <a:t>                 religieuse </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16624" y="597623"/>
            <a:ext cx="17218750" cy="5864258"/>
          </a:xfrm>
          <a:prstGeom prst="rect">
            <a:avLst/>
          </a:prstGeom>
        </p:spPr>
        <p:txBody>
          <a:bodyPr lIns="0" tIns="0" rIns="0" bIns="0" rtlCol="0" anchor="t">
            <a:spAutoFit/>
          </a:bodyPr>
          <a:lstStyle/>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1d2) une compagnie de chrétiens, ou de ceux qui, dans l'espoir du salut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éternel  par  Jésus-Christ, observent leurs propres rites religieux,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tiennent leurs  propres réunions religieuses, et gèrent leurs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propres affaires, conformément à la  réglementation prescrite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pour le Corps, pour l'amour de l'ordre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1d3) ceux qui n'importe où, dans une ville, un village, constituent une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telle compagnie et sont unis en un seul corps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1d4) l'ensemble des chrétiens dispersés sur toute la terre </a:t>
            </a:r>
          </a:p>
          <a:p>
            <a:pPr algn="l">
              <a:lnSpc>
                <a:spcPts val="5130"/>
              </a:lnSpc>
            </a:pPr>
            <a:r>
              <a:rPr lang="en-US" sz="4275" b="1" i="1" spc="40">
                <a:solidFill>
                  <a:srgbClr val="0A33FF"/>
                </a:solidFill>
                <a:latin typeface="TT Rounds Condensed Bold Italics"/>
                <a:ea typeface="TT Rounds Condensed Bold Italics"/>
                <a:cs typeface="TT Rounds Condensed Bold Italics"/>
                <a:sym typeface="TT Rounds Condensed Bold Italics"/>
              </a:rPr>
              <a:t>        1d5) l'ensemble des chrétiens fidèles déjà morts et reçus dans le ciel</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044426" y="311213"/>
            <a:ext cx="16199147" cy="4528786"/>
          </a:xfrm>
          <a:prstGeom prst="rect">
            <a:avLst/>
          </a:prstGeom>
        </p:spPr>
        <p:txBody>
          <a:bodyPr lIns="0" tIns="0" rIns="0" bIns="0" rtlCol="0" anchor="t">
            <a:spAutoFit/>
          </a:bodyPr>
          <a:lstStyle/>
          <a:p>
            <a:pPr algn="l">
              <a:lnSpc>
                <a:spcPts val="6030"/>
              </a:lnSpc>
            </a:pPr>
            <a:r>
              <a:rPr lang="en-US" sz="5025" b="1" i="1" spc="47">
                <a:solidFill>
                  <a:srgbClr val="FF3C0A"/>
                </a:solidFill>
                <a:latin typeface="TT Rounds Condensed Bold Italics"/>
                <a:ea typeface="TT Rounds Condensed Bold Italics"/>
                <a:cs typeface="TT Rounds Condensed Bold Italics"/>
                <a:sym typeface="TT Rounds Condensed Bold Italics"/>
              </a:rPr>
              <a:t>1577 ekklesia ekklesia  </a:t>
            </a:r>
          </a:p>
          <a:p>
            <a:pPr algn="l">
              <a:lnSpc>
                <a:spcPts val="6030"/>
              </a:lnSpc>
            </a:pPr>
            <a:endParaRPr lang="en-US" sz="5025" b="1" i="1" spc="47">
              <a:solidFill>
                <a:srgbClr val="FF3C0A"/>
              </a:solidFill>
              <a:latin typeface="TT Rounds Condensed Bold Italics"/>
              <a:ea typeface="TT Rounds Condensed Bold Italics"/>
              <a:cs typeface="TT Rounds Condensed Bold Italics"/>
              <a:sym typeface="TT Rounds Condensed Bold Italics"/>
            </a:endParaRPr>
          </a:p>
          <a:p>
            <a:pPr algn="l">
              <a:lnSpc>
                <a:spcPts val="6030"/>
              </a:lnSpc>
            </a:pPr>
            <a:r>
              <a:rPr lang="en-US" sz="5025" b="1" i="1" spc="47">
                <a:solidFill>
                  <a:srgbClr val="FF4013"/>
                </a:solidFill>
                <a:latin typeface="TT Rounds Condensed Bold Italics"/>
                <a:ea typeface="TT Rounds Condensed Bold Italics"/>
                <a:cs typeface="TT Rounds Condensed Bold Italics"/>
                <a:sym typeface="TT Rounds Condensed Bold Italics"/>
              </a:rPr>
              <a:t>Est composé de deux mots :</a:t>
            </a:r>
          </a:p>
          <a:p>
            <a:pPr algn="ctr">
              <a:lnSpc>
                <a:spcPts val="6030"/>
              </a:lnSpc>
            </a:pPr>
            <a:r>
              <a:rPr lang="en-US" sz="5025" b="1" spc="47">
                <a:solidFill>
                  <a:srgbClr val="FF4013"/>
                </a:solidFill>
                <a:latin typeface="TT Rounds Condensed Bold"/>
                <a:ea typeface="TT Rounds Condensed Bold"/>
                <a:cs typeface="TT Rounds Condensed Bold"/>
                <a:sym typeface="TT Rounds Condensed Bold"/>
              </a:rPr>
              <a:t>ek </a:t>
            </a:r>
            <a:r>
              <a:rPr lang="en-US" sz="5025" b="1" spc="47">
                <a:solidFill>
                  <a:srgbClr val="000000"/>
                </a:solidFill>
                <a:latin typeface="TT Rounds Condensed Bold"/>
                <a:ea typeface="TT Rounds Condensed Bold"/>
                <a:cs typeface="TT Rounds Condensed Bold"/>
                <a:sym typeface="TT Rounds Condensed Bold"/>
              </a:rPr>
              <a:t>: hors de     -     </a:t>
            </a:r>
            <a:r>
              <a:rPr lang="en-US" sz="5025" b="1" spc="47">
                <a:solidFill>
                  <a:srgbClr val="FF4013"/>
                </a:solidFill>
                <a:latin typeface="TT Rounds Condensed Bold"/>
                <a:ea typeface="TT Rounds Condensed Bold"/>
                <a:cs typeface="TT Rounds Condensed Bold"/>
                <a:sym typeface="TT Rounds Condensed Bold"/>
              </a:rPr>
              <a:t>klésis</a:t>
            </a:r>
            <a:r>
              <a:rPr lang="en-US" sz="5025" b="1" spc="47">
                <a:solidFill>
                  <a:srgbClr val="000000"/>
                </a:solidFill>
                <a:latin typeface="TT Rounds Condensed Bold"/>
                <a:ea typeface="TT Rounds Condensed Bold"/>
                <a:cs typeface="TT Rounds Condensed Bold"/>
                <a:sym typeface="TT Rounds Condensed Bold"/>
              </a:rPr>
              <a:t> : appel</a:t>
            </a:r>
          </a:p>
          <a:p>
            <a:pPr algn="ctr">
              <a:lnSpc>
                <a:spcPts val="6030"/>
              </a:lnSpc>
            </a:pPr>
            <a:endParaRPr lang="en-US" sz="5025" b="1" spc="47">
              <a:solidFill>
                <a:srgbClr val="000000"/>
              </a:solidFill>
              <a:latin typeface="TT Rounds Condensed Bold"/>
              <a:ea typeface="TT Rounds Condensed Bold"/>
              <a:cs typeface="TT Rounds Condensed Bold"/>
              <a:sym typeface="TT Rounds Condensed Bold"/>
            </a:endParaRPr>
          </a:p>
          <a:p>
            <a:pPr algn="just">
              <a:lnSpc>
                <a:spcPts val="6030"/>
              </a:lnSpc>
            </a:pPr>
            <a:r>
              <a:rPr lang="en-US" sz="5025" b="1" spc="47">
                <a:solidFill>
                  <a:srgbClr val="000000"/>
                </a:solidFill>
                <a:latin typeface="TT Rounds Condensed Bold"/>
                <a:ea typeface="TT Rounds Condensed Bold"/>
                <a:cs typeface="TT Rounds Condensed Bold"/>
                <a:sym typeface="TT Rounds Condensed Bold"/>
              </a:rPr>
              <a:t>Traduit 155 fois comme “Eglise” sauf dans Actes 19:32,39,40</a:t>
            </a:r>
          </a:p>
        </p:txBody>
      </p:sp>
      <p:sp>
        <p:nvSpPr>
          <p:cNvPr id="4" name="TextBox 4"/>
          <p:cNvSpPr txBox="1"/>
          <p:nvPr/>
        </p:nvSpPr>
        <p:spPr>
          <a:xfrm>
            <a:off x="579325" y="5287399"/>
            <a:ext cx="17129351" cy="4619701"/>
          </a:xfrm>
          <a:prstGeom prst="rect">
            <a:avLst/>
          </a:prstGeom>
        </p:spPr>
        <p:txBody>
          <a:bodyPr lIns="0" tIns="0" rIns="0" bIns="0" rtlCol="0" anchor="t">
            <a:spAutoFit/>
          </a:bodyPr>
          <a:lstStyle/>
          <a:p>
            <a:pPr algn="just">
              <a:lnSpc>
                <a:spcPts val="5400"/>
              </a:lnSpc>
            </a:pPr>
            <a:r>
              <a:rPr lang="en-US" sz="4500" b="1" i="1" spc="42">
                <a:solidFill>
                  <a:srgbClr val="0011FF"/>
                </a:solidFill>
                <a:latin typeface="TT Rounds Condensed Bold Italics"/>
                <a:ea typeface="TT Rounds Condensed Bold Italics"/>
                <a:cs typeface="TT Rounds Condensed Bold Italics"/>
                <a:sym typeface="TT Rounds Condensed Bold Italics"/>
              </a:rPr>
              <a:t>Les uns criaient d’une manière, les autres d’une autre, car le désordre régnait dans l’</a:t>
            </a:r>
            <a:r>
              <a:rPr lang="en-US" sz="4500" b="1" i="1" spc="42">
                <a:solidFill>
                  <a:srgbClr val="F53119"/>
                </a:solidFill>
                <a:latin typeface="TT Rounds Condensed Bold Italics"/>
                <a:ea typeface="TT Rounds Condensed Bold Italics"/>
                <a:cs typeface="TT Rounds Condensed Bold Italics"/>
                <a:sym typeface="TT Rounds Condensed Bold Italics"/>
              </a:rPr>
              <a:t>assemblée</a:t>
            </a:r>
            <a:r>
              <a:rPr lang="en-US" sz="4500" b="1" i="1" spc="42">
                <a:solidFill>
                  <a:srgbClr val="0011FF"/>
                </a:solidFill>
                <a:latin typeface="TT Rounds Condensed Bold Italics"/>
                <a:ea typeface="TT Rounds Condensed Bold Italics"/>
                <a:cs typeface="TT Rounds Condensed Bold Italics"/>
                <a:sym typeface="TT Rounds Condensed Bold Italics"/>
              </a:rPr>
              <a:t>, et la plupart ne savaient pas pourquoi ils s’étaient réunis.</a:t>
            </a:r>
          </a:p>
          <a:p>
            <a:pPr algn="just">
              <a:lnSpc>
                <a:spcPts val="5400"/>
              </a:lnSpc>
            </a:pPr>
            <a:endParaRPr lang="en-US" sz="4500" b="1" i="1" spc="42">
              <a:solidFill>
                <a:srgbClr val="0011FF"/>
              </a:solidFill>
              <a:latin typeface="TT Rounds Condensed Bold Italics"/>
              <a:ea typeface="TT Rounds Condensed Bold Italics"/>
              <a:cs typeface="TT Rounds Condensed Bold Italics"/>
              <a:sym typeface="TT Rounds Condensed Bold Italics"/>
            </a:endParaRPr>
          </a:p>
          <a:p>
            <a:pPr algn="just">
              <a:lnSpc>
                <a:spcPts val="5400"/>
              </a:lnSpc>
            </a:pPr>
            <a:r>
              <a:rPr lang="en-US" sz="4500" b="1" i="1" spc="42">
                <a:solidFill>
                  <a:srgbClr val="0011FF"/>
                </a:solidFill>
                <a:latin typeface="TT Rounds Condensed Bold Italics"/>
                <a:ea typeface="TT Rounds Condensed Bold Italics"/>
                <a:cs typeface="TT Rounds Condensed Bold Italics"/>
                <a:sym typeface="TT Rounds Condensed Bold Italics"/>
              </a:rPr>
              <a:t>Et si vous avez en vue d’autres objets, ils se régleront dans une </a:t>
            </a:r>
            <a:r>
              <a:rPr lang="en-US" sz="4500" b="1" i="1" spc="42">
                <a:solidFill>
                  <a:srgbClr val="F53119"/>
                </a:solidFill>
                <a:latin typeface="TT Rounds Condensed Bold Italics"/>
                <a:ea typeface="TT Rounds Condensed Bold Italics"/>
                <a:cs typeface="TT Rounds Condensed Bold Italics"/>
                <a:sym typeface="TT Rounds Condensed Bold Italics"/>
              </a:rPr>
              <a:t>assemblée</a:t>
            </a:r>
            <a:r>
              <a:rPr lang="en-US" sz="4500" b="1" i="1" spc="42">
                <a:solidFill>
                  <a:srgbClr val="0011FF"/>
                </a:solidFill>
                <a:latin typeface="TT Rounds Condensed Bold Italics"/>
                <a:ea typeface="TT Rounds Condensed Bold Italics"/>
                <a:cs typeface="TT Rounds Condensed Bold Italics"/>
                <a:sym typeface="TT Rounds Condensed Bold Italics"/>
              </a:rPr>
              <a:t> légale.</a:t>
            </a:r>
          </a:p>
          <a:p>
            <a:pPr algn="just">
              <a:lnSpc>
                <a:spcPts val="5400"/>
              </a:lnSpc>
            </a:pPr>
            <a:endParaRPr lang="en-US" sz="4500" b="1" i="1" spc="42">
              <a:solidFill>
                <a:srgbClr val="0011FF"/>
              </a:solidFill>
              <a:latin typeface="TT Rounds Condensed Bold Italics"/>
              <a:ea typeface="TT Rounds Condensed Bold Italics"/>
              <a:cs typeface="TT Rounds Condensed Bold Italics"/>
              <a:sym typeface="TT Rounds Condensed Bold Italics"/>
            </a:endParaRPr>
          </a:p>
          <a:p>
            <a:pPr algn="just">
              <a:lnSpc>
                <a:spcPts val="5400"/>
              </a:lnSpc>
            </a:pPr>
            <a:r>
              <a:rPr lang="en-US" sz="4500" b="1" i="1" spc="42">
                <a:solidFill>
                  <a:srgbClr val="0011FF"/>
                </a:solidFill>
                <a:latin typeface="TT Rounds Condensed Bold Italics"/>
                <a:ea typeface="TT Rounds Condensed Bold Italics"/>
                <a:cs typeface="TT Rounds Condensed Bold Italics"/>
                <a:sym typeface="TT Rounds Condensed Bold Italics"/>
              </a:rPr>
              <a:t>Après ces paroles, il congédia l’</a:t>
            </a:r>
            <a:r>
              <a:rPr lang="en-US" sz="4500" b="1" i="1" spc="42">
                <a:solidFill>
                  <a:srgbClr val="F53119"/>
                </a:solidFill>
                <a:latin typeface="TT Rounds Condensed Bold Italics"/>
                <a:ea typeface="TT Rounds Condensed Bold Italics"/>
                <a:cs typeface="TT Rounds Condensed Bold Italics"/>
                <a:sym typeface="TT Rounds Condensed Bold Italics"/>
              </a:rPr>
              <a:t>assemblée</a:t>
            </a:r>
            <a:r>
              <a:rPr lang="en-US" sz="4500" b="1" i="1" spc="42">
                <a:solidFill>
                  <a:srgbClr val="0011FF"/>
                </a:solidFill>
                <a:latin typeface="TT Rounds Condensed Bold Italics"/>
                <a:ea typeface="TT Rounds Condensed Bold Italics"/>
                <a:cs typeface="TT Rounds Condensed Bold Italics"/>
                <a:sym typeface="TT Rounds Condensed Bold Italics"/>
              </a:rPr>
              <a:t>.</a:t>
            </a: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634061" y="350294"/>
            <a:ext cx="17019878" cy="9291435"/>
          </a:xfrm>
          <a:prstGeom prst="rect">
            <a:avLst/>
          </a:prstGeom>
        </p:spPr>
        <p:txBody>
          <a:bodyPr lIns="0" tIns="0" rIns="0" bIns="0" rtlCol="0" anchor="t">
            <a:spAutoFit/>
          </a:bodyPr>
          <a:lstStyle/>
          <a:p>
            <a:pPr algn="just">
              <a:lnSpc>
                <a:spcPts val="5310"/>
              </a:lnSpc>
            </a:pPr>
            <a:r>
              <a:rPr lang="en-US" sz="4425" b="1" spc="41">
                <a:solidFill>
                  <a:srgbClr val="FF3C0A"/>
                </a:solidFill>
                <a:latin typeface="TT Rounds Condensed Bold"/>
                <a:ea typeface="TT Rounds Condensed Bold"/>
                <a:cs typeface="TT Rounds Condensed Bold"/>
                <a:sym typeface="TT Rounds Condensed Bold"/>
              </a:rPr>
              <a:t>Ekklesia</a:t>
            </a:r>
            <a:r>
              <a:rPr lang="en-US" sz="4425" b="1" spc="41">
                <a:solidFill>
                  <a:srgbClr val="0A33FF"/>
                </a:solidFill>
                <a:latin typeface="TT Rounds Condensed Bold"/>
                <a:ea typeface="TT Rounds Condensed Bold"/>
                <a:cs typeface="TT Rounds Condensed Bold"/>
                <a:sym typeface="TT Rounds Condensed Bold"/>
              </a:rPr>
              <a:t> se trouve 80 fois dans les livres canoniques de la traduction des Septante (LXX) de l'Ancien Testament, et, où l'original hébreu est disponible pour la comparaison, il traduit toujours le mot “</a:t>
            </a:r>
            <a:r>
              <a:rPr lang="en-US" sz="4425" b="1" i="1" spc="41">
                <a:solidFill>
                  <a:srgbClr val="FF3C0A"/>
                </a:solidFill>
                <a:latin typeface="TT Rounds Condensed Bold Italics"/>
                <a:ea typeface="TT Rounds Condensed Bold Italics"/>
                <a:cs typeface="TT Rounds Condensed Bold Italics"/>
                <a:sym typeface="TT Rounds Condensed Bold Italics"/>
              </a:rPr>
              <a:t>qahal </a:t>
            </a:r>
            <a:r>
              <a:rPr lang="en-US" sz="4425" b="1" spc="41">
                <a:solidFill>
                  <a:srgbClr val="0A33FF"/>
                </a:solidFill>
                <a:latin typeface="TT Rounds Condensed Bold"/>
                <a:ea typeface="TT Rounds Condensed Bold"/>
                <a:cs typeface="TT Rounds Condensed Bold"/>
                <a:sym typeface="TT Rounds Condensed Bold"/>
              </a:rPr>
              <a:t>” ou mots de la même racine.</a:t>
            </a:r>
          </a:p>
          <a:p>
            <a:pPr algn="just">
              <a:lnSpc>
                <a:spcPts val="5310"/>
              </a:lnSpc>
            </a:pPr>
            <a:endParaRPr lang="en-US" sz="4425" b="1" spc="41">
              <a:solidFill>
                <a:srgbClr val="0A33FF"/>
              </a:solidFill>
              <a:latin typeface="TT Rounds Condensed Bold"/>
              <a:ea typeface="TT Rounds Condensed Bold"/>
              <a:cs typeface="TT Rounds Condensed Bold"/>
              <a:sym typeface="TT Rounds Condensed Bold"/>
            </a:endParaRPr>
          </a:p>
          <a:p>
            <a:pPr algn="just">
              <a:lnSpc>
                <a:spcPts val="5310"/>
              </a:lnSpc>
            </a:pPr>
            <a:r>
              <a:rPr lang="en-US" sz="4425" b="1" spc="41">
                <a:solidFill>
                  <a:srgbClr val="0A33FF"/>
                </a:solidFill>
                <a:latin typeface="TT Rounds Condensed Bold"/>
                <a:ea typeface="TT Rounds Condensed Bold"/>
                <a:cs typeface="TT Rounds Condensed Bold"/>
                <a:sym typeface="TT Rounds Condensed Bold"/>
              </a:rPr>
              <a:t>Deux importants mots hébreux ont été utilisés dans l'Ancien Testament pour désigner un attroupement ou rassemblement: “</a:t>
            </a:r>
            <a:r>
              <a:rPr lang="en-US" sz="4425" b="1" i="1" spc="41">
                <a:solidFill>
                  <a:srgbClr val="FF3C0A"/>
                </a:solidFill>
                <a:latin typeface="TT Rounds Condensed Bold Italics"/>
                <a:ea typeface="TT Rounds Condensed Bold Italics"/>
                <a:cs typeface="TT Rounds Condensed Bold Italics"/>
                <a:sym typeface="TT Rounds Condensed Bold Italics"/>
              </a:rPr>
              <a:t>qahal</a:t>
            </a:r>
            <a:r>
              <a:rPr lang="en-US" sz="4425" b="1" spc="41">
                <a:solidFill>
                  <a:srgbClr val="0A33FF"/>
                </a:solidFill>
                <a:latin typeface="TT Rounds Condensed Bold"/>
                <a:ea typeface="TT Rounds Condensed Bold"/>
                <a:cs typeface="TT Rounds Condensed Bold"/>
                <a:sym typeface="TT Rounds Condensed Bold"/>
              </a:rPr>
              <a:t>” et “</a:t>
            </a:r>
            <a:r>
              <a:rPr lang="en-US" sz="4425" b="1" i="1" spc="41">
                <a:solidFill>
                  <a:srgbClr val="FF3C0A"/>
                </a:solidFill>
                <a:latin typeface="TT Rounds Condensed Bold Italics"/>
                <a:ea typeface="TT Rounds Condensed Bold Italics"/>
                <a:cs typeface="TT Rounds Condensed Bold Italics"/>
                <a:sym typeface="TT Rounds Condensed Bold Italics"/>
              </a:rPr>
              <a:t>edhah</a:t>
            </a:r>
            <a:r>
              <a:rPr lang="en-US" sz="4425" b="1" spc="41">
                <a:solidFill>
                  <a:srgbClr val="0A33FF"/>
                </a:solidFill>
                <a:latin typeface="TT Rounds Condensed Bold"/>
                <a:ea typeface="TT Rounds Condensed Bold"/>
                <a:cs typeface="TT Rounds Condensed Bold"/>
                <a:sym typeface="TT Rounds Condensed Bold"/>
              </a:rPr>
              <a:t>”. Mais lorsqu'ils sont appliqués à Israël : </a:t>
            </a:r>
          </a:p>
          <a:p>
            <a:pPr algn="just">
              <a:lnSpc>
                <a:spcPts val="5310"/>
              </a:lnSpc>
            </a:pPr>
            <a:endParaRPr lang="en-US" sz="4425" b="1" spc="41">
              <a:solidFill>
                <a:srgbClr val="0A33FF"/>
              </a:solidFill>
              <a:latin typeface="TT Rounds Condensed Bold"/>
              <a:ea typeface="TT Rounds Condensed Bold"/>
              <a:cs typeface="TT Rounds Condensed Bold"/>
              <a:sym typeface="TT Rounds Condensed Bold"/>
            </a:endParaRP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&gt; “</a:t>
            </a:r>
            <a:r>
              <a:rPr lang="en-US" sz="4500" b="1" i="1" spc="42">
                <a:solidFill>
                  <a:srgbClr val="FF3C0A"/>
                </a:solidFill>
                <a:latin typeface="TT Rounds Condensed Bold Italics"/>
                <a:ea typeface="TT Rounds Condensed Bold Italics"/>
                <a:cs typeface="TT Rounds Condensed Bold Italics"/>
                <a:sym typeface="TT Rounds Condensed Bold Italics"/>
              </a:rPr>
              <a:t>edhah</a:t>
            </a:r>
            <a:r>
              <a:rPr lang="en-US" sz="4500" b="1" spc="42">
                <a:solidFill>
                  <a:srgbClr val="0A33FF"/>
                </a:solidFill>
                <a:latin typeface="TT Rounds Condensed Bold"/>
                <a:ea typeface="TT Rounds Condensed Bold"/>
                <a:cs typeface="TT Rounds Condensed Bold"/>
                <a:sym typeface="TT Rounds Condensed Bold"/>
              </a:rPr>
              <a:t>” est utilisé pour indiquer la société même, assemblée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    ou non.  </a:t>
            </a:r>
          </a:p>
          <a:p>
            <a:pPr algn="just">
              <a:lnSpc>
                <a:spcPts val="5310"/>
              </a:lnSpc>
            </a:pPr>
            <a:endParaRPr lang="en-US" sz="4500" b="1" spc="42">
              <a:solidFill>
                <a:srgbClr val="0A33FF"/>
              </a:solidFill>
              <a:latin typeface="TT Rounds Condensed Bold"/>
              <a:ea typeface="TT Rounds Condensed Bold"/>
              <a:cs typeface="TT Rounds Condensed Bold"/>
              <a:sym typeface="TT Rounds Condensed Bold"/>
            </a:endParaRP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&gt; “</a:t>
            </a:r>
            <a:r>
              <a:rPr lang="en-US" sz="4500" b="1" i="1" spc="42">
                <a:solidFill>
                  <a:srgbClr val="FF3C0A"/>
                </a:solidFill>
                <a:latin typeface="TT Rounds Condensed Bold Italics"/>
                <a:ea typeface="TT Rounds Condensed Bold Italics"/>
                <a:cs typeface="TT Rounds Condensed Bold Italics"/>
                <a:sym typeface="TT Rounds Condensed Bold Italics"/>
              </a:rPr>
              <a:t>qahal</a:t>
            </a:r>
            <a:r>
              <a:rPr lang="en-US" sz="4500" b="1" spc="42">
                <a:solidFill>
                  <a:srgbClr val="0A33FF"/>
                </a:solidFill>
                <a:latin typeface="TT Rounds Condensed Bold"/>
                <a:ea typeface="TT Rounds Condensed Bold"/>
                <a:cs typeface="TT Rounds Condensed Bold"/>
                <a:sym typeface="TT Rounds Condensed Bold"/>
              </a:rPr>
              <a:t>” est utilisé uniquement pour désigner l'assemblée ou la</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    réunion. </a:t>
            </a:r>
          </a:p>
        </p:txBody>
      </p: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696971" y="485737"/>
            <a:ext cx="16880663" cy="9306001"/>
          </a:xfrm>
          <a:prstGeom prst="rect">
            <a:avLst/>
          </a:prstGeom>
        </p:spPr>
        <p:txBody>
          <a:bodyPr lIns="0" tIns="0" rIns="0" bIns="0" rtlCol="0" anchor="t">
            <a:spAutoFit/>
          </a:bodyPr>
          <a:lstStyle/>
          <a:p>
            <a:pPr algn="just">
              <a:lnSpc>
                <a:spcPts val="5400"/>
              </a:lnSpc>
            </a:pPr>
            <a:r>
              <a:rPr lang="en-US" sz="4500" b="1" i="1" spc="42">
                <a:solidFill>
                  <a:srgbClr val="053FE5"/>
                </a:solidFill>
                <a:latin typeface="TT Rounds Condensed Bold Italics"/>
                <a:ea typeface="TT Rounds Condensed Bold Italics"/>
                <a:cs typeface="TT Rounds Condensed Bold Italics"/>
                <a:sym typeface="TT Rounds Condensed Bold Italics"/>
              </a:rPr>
              <a:t>Et si toute l’assemblée (</a:t>
            </a:r>
            <a:r>
              <a:rPr lang="en-US" sz="4500" b="1" i="1" spc="42">
                <a:solidFill>
                  <a:srgbClr val="FF3C0A"/>
                </a:solidFill>
                <a:latin typeface="TT Rounds Condensed Bold Italics"/>
                <a:ea typeface="TT Rounds Condensed Bold Italics"/>
                <a:cs typeface="TT Rounds Condensed Bold Italics"/>
                <a:sym typeface="TT Rounds Condensed Bold Italics"/>
              </a:rPr>
              <a:t>edhah</a:t>
            </a:r>
            <a:r>
              <a:rPr lang="en-US" sz="4500" b="1" i="1" spc="42">
                <a:solidFill>
                  <a:srgbClr val="053FE5"/>
                </a:solidFill>
                <a:latin typeface="TT Rounds Condensed Bold Italics"/>
                <a:ea typeface="TT Rounds Condensed Bold Italics"/>
                <a:cs typeface="TT Rounds Condensed Bold Italics"/>
                <a:sym typeface="TT Rounds Condensed Bold Italics"/>
              </a:rPr>
              <a:t>) d'Israël a péché par erreur et que la chose soit restée cachée aux yeux de la congrégation (</a:t>
            </a:r>
            <a:r>
              <a:rPr lang="en-US" sz="4500" b="1" i="1" spc="42">
                <a:solidFill>
                  <a:srgbClr val="FF3C0A"/>
                </a:solidFill>
                <a:latin typeface="TT Rounds Condensed Bold Italics"/>
                <a:ea typeface="TT Rounds Condensed Bold Italics"/>
                <a:cs typeface="TT Rounds Condensed Bold Italics"/>
                <a:sym typeface="TT Rounds Condensed Bold Italics"/>
              </a:rPr>
              <a:t>qahal</a:t>
            </a:r>
            <a:r>
              <a:rPr lang="en-US" sz="4500" i="1" spc="42">
                <a:solidFill>
                  <a:srgbClr val="0011FF"/>
                </a:solidFill>
                <a:latin typeface="TT Rounds Condensed Italics"/>
                <a:ea typeface="TT Rounds Condensed Italics"/>
                <a:cs typeface="TT Rounds Condensed Italics"/>
                <a:sym typeface="TT Rounds Condensed Italics"/>
              </a:rPr>
              <a:t>)</a:t>
            </a:r>
            <a:r>
              <a:rPr lang="en-US" sz="4500" b="1" i="1" spc="42">
                <a:solidFill>
                  <a:srgbClr val="053FE5"/>
                </a:solidFill>
                <a:latin typeface="TT Rounds Condensed Bold Italics"/>
                <a:ea typeface="TT Rounds Condensed Bold Italics"/>
                <a:cs typeface="TT Rounds Condensed Bold Italics"/>
                <a:sym typeface="TT Rounds Condensed Bold Italics"/>
              </a:rPr>
              <a:t>, et qu'ils aient fait, à l'égard de l'un de tous les commandements de l'Éternel, ce qui ne doit pas se faire, et se soient rendus coupables, et que le péché qu'ils ont commis contre le [commandement] vienne à être connu, alors la congrégation (</a:t>
            </a:r>
            <a:r>
              <a:rPr lang="en-US" sz="4500" b="1" i="1" spc="42">
                <a:solidFill>
                  <a:srgbClr val="FF3C0A"/>
                </a:solidFill>
                <a:latin typeface="TT Rounds Condensed Bold Italics"/>
                <a:ea typeface="TT Rounds Condensed Bold Italics"/>
                <a:cs typeface="TT Rounds Condensed Bold Italics"/>
                <a:sym typeface="TT Rounds Condensed Bold Italics"/>
              </a:rPr>
              <a:t>qahal</a:t>
            </a:r>
            <a:r>
              <a:rPr lang="en-US" sz="4500" b="1" i="1" spc="42">
                <a:solidFill>
                  <a:srgbClr val="053FE5"/>
                </a:solidFill>
                <a:latin typeface="TT Rounds Condensed Bold Italics"/>
                <a:ea typeface="TT Rounds Condensed Bold Italics"/>
                <a:cs typeface="TT Rounds Condensed Bold Italics"/>
                <a:sym typeface="TT Rounds Condensed Bold Italics"/>
              </a:rPr>
              <a:t>) présentera un jeune taureau en sacrifice pour le péché, et on l'amènera devant le tente d'assignation</a:t>
            </a:r>
            <a:r>
              <a:rPr lang="en-US" sz="4500" spc="42">
                <a:solidFill>
                  <a:srgbClr val="053FE5"/>
                </a:solidFill>
                <a:latin typeface="TT Rounds Condensed"/>
                <a:ea typeface="TT Rounds Condensed"/>
                <a:cs typeface="TT Rounds Condensed"/>
                <a:sym typeface="TT Rounds Condensed"/>
              </a:rPr>
              <a:t>                                                                          </a:t>
            </a:r>
          </a:p>
          <a:p>
            <a:pPr algn="just">
              <a:lnSpc>
                <a:spcPts val="4680"/>
              </a:lnSpc>
            </a:pPr>
            <a:r>
              <a:rPr lang="en-US" sz="3900" spc="36">
                <a:solidFill>
                  <a:srgbClr val="053FE5"/>
                </a:solidFill>
                <a:latin typeface="TT Rounds Condensed"/>
                <a:ea typeface="TT Rounds Condensed"/>
                <a:cs typeface="TT Rounds Condensed"/>
                <a:sym typeface="TT Rounds Condensed"/>
              </a:rPr>
              <a:t>                                                                                                     </a:t>
            </a:r>
            <a:r>
              <a:rPr lang="en-US" sz="3900" b="1" spc="36">
                <a:solidFill>
                  <a:srgbClr val="FF3C0A"/>
                </a:solidFill>
                <a:latin typeface="TT Rounds Condensed Bold"/>
                <a:ea typeface="TT Rounds Condensed Bold"/>
                <a:cs typeface="TT Rounds Condensed Bold"/>
                <a:sym typeface="TT Rounds Condensed Bold"/>
              </a:rPr>
              <a:t>LEVITIQUE 4.13,14</a:t>
            </a:r>
          </a:p>
          <a:p>
            <a:pPr algn="just">
              <a:lnSpc>
                <a:spcPts val="5400"/>
              </a:lnSpc>
            </a:pPr>
            <a:endParaRPr lang="en-US" sz="3900" b="1" spc="36">
              <a:solidFill>
                <a:srgbClr val="FF3C0A"/>
              </a:solidFill>
              <a:latin typeface="TT Rounds Condensed Bold"/>
              <a:ea typeface="TT Rounds Condensed Bold"/>
              <a:cs typeface="TT Rounds Condensed Bold"/>
              <a:sym typeface="TT Rounds Condensed Bold"/>
            </a:endParaRPr>
          </a:p>
          <a:p>
            <a:pPr algn="just">
              <a:lnSpc>
                <a:spcPts val="5400"/>
              </a:lnSpc>
            </a:pPr>
            <a:r>
              <a:rPr lang="en-US" sz="4500" spc="42">
                <a:solidFill>
                  <a:srgbClr val="053FE5"/>
                </a:solidFill>
                <a:latin typeface="TT Rounds Condensed"/>
                <a:ea typeface="TT Rounds Condensed"/>
                <a:cs typeface="TT Rounds Condensed"/>
                <a:sym typeface="TT Rounds Condensed"/>
              </a:rPr>
              <a:t>&gt; "</a:t>
            </a:r>
            <a:r>
              <a:rPr lang="en-US" sz="4500" spc="42">
                <a:solidFill>
                  <a:srgbClr val="FF3C0A"/>
                </a:solidFill>
                <a:latin typeface="TT Rounds Condensed"/>
                <a:ea typeface="TT Rounds Condensed"/>
                <a:cs typeface="TT Rounds Condensed"/>
                <a:sym typeface="TT Rounds Condensed"/>
              </a:rPr>
              <a:t>edhah</a:t>
            </a:r>
            <a:r>
              <a:rPr lang="en-US" sz="4500" spc="42">
                <a:solidFill>
                  <a:srgbClr val="053FE5"/>
                </a:solidFill>
                <a:latin typeface="TT Rounds Condensed"/>
                <a:ea typeface="TT Rounds Condensed"/>
                <a:cs typeface="TT Rounds Condensed"/>
                <a:sym typeface="TT Rounds Condensed"/>
              </a:rPr>
              <a:t>" </a:t>
            </a:r>
            <a:r>
              <a:rPr lang="en-US" sz="4500" b="1" spc="42">
                <a:solidFill>
                  <a:srgbClr val="053FE5"/>
                </a:solidFill>
                <a:latin typeface="TT Rounds Condensed Bold"/>
                <a:ea typeface="TT Rounds Condensed Bold"/>
                <a:cs typeface="TT Rounds Condensed Bold"/>
                <a:sym typeface="TT Rounds Condensed Bold"/>
              </a:rPr>
              <a:t>est utilisé pour désigner la société elle-même, en réunion </a:t>
            </a:r>
          </a:p>
          <a:p>
            <a:pPr algn="just">
              <a:lnSpc>
                <a:spcPts val="5400"/>
              </a:lnSpc>
            </a:pPr>
            <a:r>
              <a:rPr lang="en-US" sz="4500" b="1" spc="42">
                <a:solidFill>
                  <a:srgbClr val="053FE5"/>
                </a:solidFill>
                <a:latin typeface="TT Rounds Condensed Bold"/>
                <a:ea typeface="TT Rounds Condensed Bold"/>
                <a:cs typeface="TT Rounds Condensed Bold"/>
                <a:sym typeface="TT Rounds Condensed Bold"/>
              </a:rPr>
              <a:t>     ou  pas</a:t>
            </a:r>
          </a:p>
          <a:p>
            <a:pPr algn="just">
              <a:lnSpc>
                <a:spcPts val="5400"/>
              </a:lnSpc>
            </a:pPr>
            <a:endParaRPr lang="en-US" sz="4500" b="1" spc="42">
              <a:solidFill>
                <a:srgbClr val="053FE5"/>
              </a:solidFill>
              <a:latin typeface="TT Rounds Condensed Bold"/>
              <a:ea typeface="TT Rounds Condensed Bold"/>
              <a:cs typeface="TT Rounds Condensed Bold"/>
              <a:sym typeface="TT Rounds Condensed Bold"/>
            </a:endParaRPr>
          </a:p>
          <a:p>
            <a:pPr algn="just">
              <a:lnSpc>
                <a:spcPts val="5400"/>
              </a:lnSpc>
            </a:pPr>
            <a:r>
              <a:rPr lang="en-US" sz="4500" spc="42">
                <a:solidFill>
                  <a:srgbClr val="053FE5"/>
                </a:solidFill>
                <a:latin typeface="TT Rounds Condensed"/>
                <a:ea typeface="TT Rounds Condensed"/>
                <a:cs typeface="TT Rounds Condensed"/>
                <a:sym typeface="TT Rounds Condensed"/>
              </a:rPr>
              <a:t>&gt; "</a:t>
            </a:r>
            <a:r>
              <a:rPr lang="en-US" sz="4500" spc="42">
                <a:solidFill>
                  <a:srgbClr val="FF3C0A"/>
                </a:solidFill>
                <a:latin typeface="TT Rounds Condensed"/>
                <a:ea typeface="TT Rounds Condensed"/>
                <a:cs typeface="TT Rounds Condensed"/>
                <a:sym typeface="TT Rounds Condensed"/>
              </a:rPr>
              <a:t>qahal</a:t>
            </a:r>
            <a:r>
              <a:rPr lang="en-US" sz="4500" spc="42">
                <a:solidFill>
                  <a:srgbClr val="053FE5"/>
                </a:solidFill>
                <a:latin typeface="TT Rounds Condensed"/>
                <a:ea typeface="TT Rounds Condensed"/>
                <a:cs typeface="TT Rounds Condensed"/>
                <a:sym typeface="TT Rounds Condensed"/>
              </a:rPr>
              <a:t>" </a:t>
            </a:r>
            <a:r>
              <a:rPr lang="en-US" sz="4500" b="1" spc="42">
                <a:solidFill>
                  <a:srgbClr val="053FE5"/>
                </a:solidFill>
                <a:latin typeface="TT Rounds Condensed Bold"/>
                <a:ea typeface="TT Rounds Condensed Bold"/>
                <a:cs typeface="TT Rounds Condensed Bold"/>
                <a:sym typeface="TT Rounds Condensed Bold"/>
              </a:rPr>
              <a:t>est utilisé uniquement pour indiquer l'assemblée générale </a:t>
            </a:r>
          </a:p>
          <a:p>
            <a:pPr algn="just">
              <a:lnSpc>
                <a:spcPts val="5400"/>
              </a:lnSpc>
            </a:pPr>
            <a:r>
              <a:rPr lang="en-US" sz="4500" b="1" spc="42">
                <a:solidFill>
                  <a:srgbClr val="053FE5"/>
                </a:solidFill>
                <a:latin typeface="TT Rounds Condensed Bold"/>
                <a:ea typeface="TT Rounds Condensed Bold"/>
                <a:cs typeface="TT Rounds Condensed Bold"/>
                <a:sym typeface="TT Rounds Condensed Bold"/>
              </a:rPr>
              <a:t>     ou la réunion.</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48</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34368" y="595243"/>
            <a:ext cx="16819263" cy="5710872"/>
          </a:xfrm>
          <a:prstGeom prst="rect">
            <a:avLst/>
          </a:prstGeom>
        </p:spPr>
        <p:txBody>
          <a:bodyPr lIns="0" tIns="0" rIns="0" bIns="0" rtlCol="0" anchor="t">
            <a:spAutoFit/>
          </a:bodyPr>
          <a:lstStyle/>
          <a:p>
            <a:pPr algn="just">
              <a:lnSpc>
                <a:spcPts val="5580"/>
              </a:lnSpc>
            </a:pPr>
            <a:r>
              <a:rPr lang="en-US" sz="4650" spc="43">
                <a:solidFill>
                  <a:srgbClr val="FF3C0A"/>
                </a:solidFill>
                <a:latin typeface="TT Rounds Condensed"/>
                <a:ea typeface="TT Rounds Condensed"/>
                <a:cs typeface="TT Rounds Condensed"/>
                <a:sym typeface="TT Rounds Condensed"/>
              </a:rPr>
              <a:t>L'Ekklesia</a:t>
            </a:r>
            <a:r>
              <a:rPr lang="en-US" sz="4650" spc="43">
                <a:solidFill>
                  <a:srgbClr val="0A33FF"/>
                </a:solidFill>
                <a:latin typeface="TT Rounds Condensed"/>
                <a:ea typeface="TT Rounds Condensed"/>
                <a:cs typeface="TT Rounds Condensed"/>
                <a:sym typeface="TT Rounds Condensed"/>
              </a:rPr>
              <a:t> </a:t>
            </a:r>
            <a:r>
              <a:rPr lang="en-US" sz="4650" b="1" spc="43">
                <a:solidFill>
                  <a:srgbClr val="0A33FF"/>
                </a:solidFill>
                <a:latin typeface="TT Rounds Condensed Bold"/>
                <a:ea typeface="TT Rounds Condensed Bold"/>
                <a:cs typeface="TT Rounds Condensed Bold"/>
                <a:sym typeface="TT Rounds Condensed Bold"/>
              </a:rPr>
              <a:t>était un ensemble du gouvernement dans les villes-états grecques. </a:t>
            </a:r>
          </a:p>
          <a:p>
            <a:pPr algn="just">
              <a:lnSpc>
                <a:spcPts val="5580"/>
              </a:lnSpc>
            </a:pPr>
            <a:r>
              <a:rPr lang="en-US" sz="4650" b="1" spc="43">
                <a:solidFill>
                  <a:srgbClr val="0A33FF"/>
                </a:solidFill>
                <a:latin typeface="TT Rounds Condensed Bold"/>
                <a:ea typeface="TT Rounds Condensed Bold"/>
                <a:cs typeface="TT Rounds Condensed Bold"/>
                <a:sym typeface="TT Rounds Condensed Bold"/>
              </a:rPr>
              <a:t>Ouvert à tous les citoyens de sexe masculin âgés de plus de dix-huit ans, l'Ekklesia était </a:t>
            </a:r>
            <a:r>
              <a:rPr lang="en-US" sz="4650" b="1" spc="43">
                <a:solidFill>
                  <a:srgbClr val="F53119"/>
                </a:solidFill>
                <a:latin typeface="TT Rounds Condensed Bold"/>
                <a:ea typeface="TT Rounds Condensed Bold"/>
                <a:cs typeface="TT Rounds Condensed Bold"/>
                <a:sym typeface="TT Rounds Condensed Bold"/>
              </a:rPr>
              <a:t>responsable de déclarer la guerre, la stratégie militaire et l'élection de généraux de l'armée et d'autres fonctionnaires</a:t>
            </a:r>
            <a:r>
              <a:rPr lang="en-US" sz="4650" b="1" spc="43">
                <a:solidFill>
                  <a:srgbClr val="0A33FF"/>
                </a:solidFill>
                <a:latin typeface="TT Rounds Condensed Bold"/>
                <a:ea typeface="TT Rounds Condensed Bold"/>
                <a:cs typeface="TT Rounds Condensed Bold"/>
                <a:sym typeface="TT Rounds Condensed Bold"/>
              </a:rPr>
              <a:t>, y compris les premiers magistrats de la cité-état. </a:t>
            </a:r>
          </a:p>
          <a:p>
            <a:pPr algn="just">
              <a:lnSpc>
                <a:spcPts val="5580"/>
              </a:lnSpc>
            </a:pPr>
            <a:endParaRPr lang="en-US" sz="4650" b="1" spc="43">
              <a:solidFill>
                <a:srgbClr val="0A33FF"/>
              </a:solidFill>
              <a:latin typeface="TT Rounds Condensed Bold"/>
              <a:ea typeface="TT Rounds Condensed Bold"/>
              <a:cs typeface="TT Rounds Condensed Bold"/>
              <a:sym typeface="TT Rounds Condensed Bold"/>
            </a:endParaRPr>
          </a:p>
          <a:p>
            <a:pPr algn="just">
              <a:lnSpc>
                <a:spcPts val="5580"/>
              </a:lnSpc>
            </a:pPr>
            <a:r>
              <a:rPr lang="en-US" sz="4650" b="1" spc="43">
                <a:solidFill>
                  <a:srgbClr val="0A33FF"/>
                </a:solidFill>
                <a:latin typeface="TT Rounds Condensed Bold"/>
                <a:ea typeface="TT Rounds Condensed Bold"/>
                <a:cs typeface="TT Rounds Condensed Bold"/>
                <a:sym typeface="TT Rounds Condensed Bold"/>
              </a:rPr>
              <a:t>Les membres votaient sur des décrets, traités et propositions de loi.</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958316" y="-76350"/>
            <a:ext cx="12371368" cy="1764508"/>
          </a:xfrm>
          <a:prstGeom prst="rect">
            <a:avLst/>
          </a:prstGeom>
        </p:spPr>
        <p:txBody>
          <a:bodyPr lIns="0" tIns="0" rIns="0" bIns="0" rtlCol="0" anchor="t">
            <a:spAutoFit/>
          </a:bodyPr>
          <a:lstStyle/>
          <a:p>
            <a:pPr algn="ctr">
              <a:lnSpc>
                <a:spcPts val="6839"/>
              </a:lnSpc>
            </a:pPr>
            <a:r>
              <a:rPr lang="en-US" sz="5700" b="1">
                <a:solidFill>
                  <a:srgbClr val="FF3C0A"/>
                </a:solidFill>
                <a:latin typeface="Gill Sans Bold"/>
                <a:ea typeface="Gill Sans Bold"/>
                <a:cs typeface="Gill Sans Bold"/>
                <a:sym typeface="Gill Sans Bold"/>
              </a:rPr>
              <a:t>“Repentez- vous, car le royaume des cieux s'est approché”</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5</a:t>
            </a:r>
          </a:p>
        </p:txBody>
      </p:sp>
      <p:sp>
        <p:nvSpPr>
          <p:cNvPr id="5" name="Freeform 5"/>
          <p:cNvSpPr/>
          <p:nvPr/>
        </p:nvSpPr>
        <p:spPr>
          <a:xfrm>
            <a:off x="6081693" y="5462246"/>
            <a:ext cx="5028435" cy="3610189"/>
          </a:xfrm>
          <a:custGeom>
            <a:avLst/>
            <a:gdLst/>
            <a:ahLst/>
            <a:cxnLst/>
            <a:rect l="l" t="t" r="r" b="b"/>
            <a:pathLst>
              <a:path w="5028435" h="3610189">
                <a:moveTo>
                  <a:pt x="0" y="0"/>
                </a:moveTo>
                <a:lnTo>
                  <a:pt x="5028435" y="0"/>
                </a:lnTo>
                <a:lnTo>
                  <a:pt x="5028435" y="3610188"/>
                </a:lnTo>
                <a:lnTo>
                  <a:pt x="0" y="3610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sp>
        <p:nvSpPr>
          <p:cNvPr id="6" name="TextBox 6"/>
          <p:cNvSpPr txBox="1"/>
          <p:nvPr/>
        </p:nvSpPr>
        <p:spPr>
          <a:xfrm>
            <a:off x="12002096" y="3674328"/>
            <a:ext cx="5767487" cy="2445044"/>
          </a:xfrm>
          <a:prstGeom prst="rect">
            <a:avLst/>
          </a:prstGeom>
        </p:spPr>
        <p:txBody>
          <a:bodyPr lIns="0" tIns="0" rIns="0" bIns="0" rtlCol="0" anchor="t">
            <a:spAutoFit/>
          </a:bodyPr>
          <a:lstStyle/>
          <a:p>
            <a:pPr algn="ctr">
              <a:lnSpc>
                <a:spcPts val="6750"/>
              </a:lnSpc>
            </a:pPr>
            <a:r>
              <a:rPr lang="en-US" sz="5625" b="1" i="1" spc="52">
                <a:solidFill>
                  <a:srgbClr val="0A33FF"/>
                </a:solidFill>
                <a:latin typeface="TT Rounds Condensed Bold Italics"/>
                <a:ea typeface="TT Rounds Condensed Bold Italics"/>
                <a:cs typeface="TT Rounds Condensed Bold Italics"/>
                <a:sym typeface="TT Rounds Condensed Bold Italics"/>
              </a:rPr>
              <a:t>La clé pour recevoir le Royaume: la REPENTANCE </a:t>
            </a:r>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43972" y="642969"/>
            <a:ext cx="17324432" cy="8143951"/>
          </a:xfrm>
          <a:prstGeom prst="rect">
            <a:avLst/>
          </a:prstGeom>
        </p:spPr>
        <p:txBody>
          <a:bodyPr lIns="0" tIns="0" rIns="0" bIns="0" rtlCol="0" anchor="t">
            <a:spAutoFit/>
          </a:bodyPr>
          <a:lstStyle/>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Dans l'Empire romain, le Sénat - </a:t>
            </a:r>
            <a:r>
              <a:rPr lang="en-US" sz="4500" b="1" spc="42">
                <a:solidFill>
                  <a:srgbClr val="FF3C0A"/>
                </a:solidFill>
                <a:latin typeface="TT Rounds Condensed Bold"/>
                <a:ea typeface="TT Rounds Condensed Bold"/>
                <a:cs typeface="TT Rounds Condensed Bold"/>
                <a:sym typeface="TT Rounds Condensed Bold"/>
              </a:rPr>
              <a:t>l'Ekklesia</a:t>
            </a:r>
            <a:r>
              <a:rPr lang="en-US" sz="4500" b="1" spc="42">
                <a:solidFill>
                  <a:srgbClr val="0A33FF"/>
                </a:solidFill>
                <a:latin typeface="TT Rounds Condensed Bold"/>
                <a:ea typeface="TT Rounds Condensed Bold"/>
                <a:cs typeface="TT Rounds Condensed Bold"/>
                <a:sym typeface="TT Rounds Condensed Bold"/>
              </a:rPr>
              <a:t> - était comme le Cabinet dans une démocratie moderne. </a:t>
            </a:r>
            <a:r>
              <a:rPr lang="en-US" sz="4500" b="1" spc="42">
                <a:solidFill>
                  <a:srgbClr val="F53119"/>
                </a:solidFill>
                <a:latin typeface="TT Rounds Condensed Bold"/>
                <a:ea typeface="TT Rounds Condensed Bold"/>
                <a:cs typeface="TT Rounds Condensed Bold"/>
                <a:sym typeface="TT Rounds Condensed Bold"/>
              </a:rPr>
              <a:t>Le Sénat était la maison du pouvoir</a:t>
            </a:r>
            <a:r>
              <a:rPr lang="en-US" sz="4500" b="1" spc="42">
                <a:solidFill>
                  <a:srgbClr val="0A33FF"/>
                </a:solidFill>
                <a:latin typeface="TT Rounds Condensed Bold"/>
                <a:ea typeface="TT Rounds Condensed Bold"/>
                <a:cs typeface="TT Rounds Condensed Bold"/>
                <a:sym typeface="TT Rounds Condensed Bold"/>
              </a:rPr>
              <a:t>.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Les personnes qui le composaient étaient choisies par l'empereur pour recevoir ses pensées, ses désirs, sa passion et son intention. </a:t>
            </a:r>
          </a:p>
          <a:p>
            <a:pPr algn="just">
              <a:lnSpc>
                <a:spcPts val="5400"/>
              </a:lnSpc>
            </a:pPr>
            <a:endParaRPr lang="en-US" sz="4500" b="1" spc="42">
              <a:solidFill>
                <a:srgbClr val="0A33FF"/>
              </a:solidFill>
              <a:latin typeface="TT Rounds Condensed Bold"/>
              <a:ea typeface="TT Rounds Condensed Bold"/>
              <a:cs typeface="TT Rounds Condensed Bold"/>
              <a:sym typeface="TT Rounds Condensed Bold"/>
            </a:endParaRPr>
          </a:p>
          <a:p>
            <a:pPr algn="just">
              <a:lnSpc>
                <a:spcPts val="5400"/>
              </a:lnSpc>
            </a:pPr>
            <a:r>
              <a:rPr lang="en-US" sz="4500" b="1" spc="42">
                <a:solidFill>
                  <a:srgbClr val="F53119"/>
                </a:solidFill>
                <a:latin typeface="TT Rounds Condensed Bold"/>
                <a:ea typeface="TT Rounds Condensed Bold"/>
                <a:cs typeface="TT Rounds Condensed Bold"/>
                <a:sym typeface="TT Rounds Condensed Bold"/>
              </a:rPr>
              <a:t>Leur travail consistait à prendre la pensée du roi et la transformer en projet de loi qui pourrait être mise en œuvre dans le royaume.</a:t>
            </a:r>
            <a:r>
              <a:rPr lang="en-US" sz="4500" b="1" spc="42">
                <a:solidFill>
                  <a:srgbClr val="0A33FF"/>
                </a:solidFill>
                <a:latin typeface="TT Rounds Condensed Bold"/>
                <a:ea typeface="TT Rounds Condensed Bold"/>
                <a:cs typeface="TT Rounds Condensed Bold"/>
                <a:sym typeface="TT Rounds Condensed Bold"/>
              </a:rPr>
              <a:t>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En d'autres termes, ils devaient connaître ses pensées et voir que toute ses volontés soient réalisées.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Cela signifiait que les membres du Sénat devaient rester en contact étroit avec lui. Ils devaient lui parler, et lui, devait leur donner des informations sur ce qu'il voulait dans le royaume.</a:t>
            </a: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71702" y="452546"/>
            <a:ext cx="16744596" cy="6762826"/>
          </a:xfrm>
          <a:prstGeom prst="rect">
            <a:avLst/>
          </a:prstGeom>
        </p:spPr>
        <p:txBody>
          <a:bodyPr lIns="0" tIns="0" rIns="0" bIns="0" rtlCol="0" anchor="t">
            <a:spAutoFit/>
          </a:bodyPr>
          <a:lstStyle/>
          <a:p>
            <a:pPr algn="just">
              <a:lnSpc>
                <a:spcPts val="5400"/>
              </a:lnSpc>
            </a:pPr>
            <a:r>
              <a:rPr lang="en-US" sz="4500" b="1" spc="42">
                <a:solidFill>
                  <a:srgbClr val="F53119"/>
                </a:solidFill>
                <a:latin typeface="TT Rounds Condensed Bold"/>
                <a:ea typeface="TT Rounds Condensed Bold"/>
                <a:cs typeface="TT Rounds Condensed Bold"/>
                <a:sym typeface="TT Rounds Condensed Bold"/>
              </a:rPr>
              <a:t>En effet, donc, Jésus a dit :</a:t>
            </a:r>
            <a:r>
              <a:rPr lang="en-US" sz="4500" i="1" spc="42">
                <a:solidFill>
                  <a:srgbClr val="FF3C0A"/>
                </a:solidFill>
                <a:latin typeface="TT Rounds Condensed Italics"/>
                <a:ea typeface="TT Rounds Condensed Italics"/>
                <a:cs typeface="TT Rounds Condensed Italics"/>
                <a:sym typeface="TT Rounds Condensed Italics"/>
              </a:rPr>
              <a:t> </a:t>
            </a:r>
            <a:r>
              <a:rPr lang="en-US" sz="4500" i="1" spc="42">
                <a:solidFill>
                  <a:srgbClr val="0A33FF"/>
                </a:solidFill>
                <a:latin typeface="TT Rounds Condensed Italics"/>
                <a:ea typeface="TT Rounds Condensed Italics"/>
                <a:cs typeface="TT Rounds Condensed Italics"/>
                <a:sym typeface="TT Rounds Condensed Italics"/>
              </a:rPr>
              <a:t>"</a:t>
            </a:r>
            <a:r>
              <a:rPr lang="en-US" sz="4500" b="1" i="1" spc="42">
                <a:solidFill>
                  <a:srgbClr val="0A33FF"/>
                </a:solidFill>
                <a:latin typeface="TT Rounds Condensed Bold Italics"/>
                <a:ea typeface="TT Rounds Condensed Bold Italics"/>
                <a:cs typeface="TT Rounds Condensed Bold Italics"/>
                <a:sym typeface="TT Rounds Condensed Bold Italics"/>
              </a:rPr>
              <a:t>De la même manière que César est seigneur de son gouvernement et a créé son Sénat, son </a:t>
            </a:r>
            <a:r>
              <a:rPr lang="en-US" sz="4500" b="1" i="1" spc="42">
                <a:solidFill>
                  <a:srgbClr val="FF3C0A"/>
                </a:solidFill>
                <a:latin typeface="TT Rounds Condensed Bold Italics"/>
                <a:ea typeface="TT Rounds Condensed Bold Italics"/>
                <a:cs typeface="TT Rounds Condensed Bold Italics"/>
                <a:sym typeface="TT Rounds Condensed Bold Italics"/>
              </a:rPr>
              <a:t>Ecclesia</a:t>
            </a:r>
            <a:r>
              <a:rPr lang="en-US" sz="4500" b="1" i="1" spc="42">
                <a:solidFill>
                  <a:srgbClr val="0A33FF"/>
                </a:solidFill>
                <a:latin typeface="TT Rounds Condensed Bold Italics"/>
                <a:ea typeface="TT Rounds Condensed Bold Italics"/>
                <a:cs typeface="TT Rounds Condensed Bold Italics"/>
                <a:sym typeface="TT Rounds Condensed Bold Italics"/>
              </a:rPr>
              <a:t>, son Cabinet", je vais aussi construire mon Cabinet sur le fait que je suis le Christ,"le Roi oint, le Seigneur des seigneurs et le Fils du Dieu vivant". </a:t>
            </a:r>
          </a:p>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Il dit à Pierre : “Sur le rocher de ta confession, au sujet de mon identité, je bâtirai mon Gouvernement, je bâtirai mon Sénat, mon Cabinet, mes administrateurs qui effectueront mes souhaits et ma volonté.”</a:t>
            </a:r>
            <a:r>
              <a:rPr lang="en-US" sz="4500" b="1" i="1" spc="42">
                <a:solidFill>
                  <a:srgbClr val="FF3C0A"/>
                </a:solidFill>
                <a:latin typeface="TT Rounds Condensed Bold Italics"/>
                <a:ea typeface="TT Rounds Condensed Bold Italics"/>
                <a:cs typeface="TT Rounds Condensed Bold Italics"/>
                <a:sym typeface="TT Rounds Condensed Bold Italics"/>
              </a:rPr>
              <a:t> </a:t>
            </a:r>
          </a:p>
          <a:p>
            <a:pPr algn="just">
              <a:lnSpc>
                <a:spcPts val="5400"/>
              </a:lnSpc>
            </a:pPr>
            <a:endParaRPr lang="en-US" sz="4500" b="1" i="1" spc="42">
              <a:solidFill>
                <a:srgbClr val="FF3C0A"/>
              </a:solidFill>
              <a:latin typeface="TT Rounds Condensed Bold Italics"/>
              <a:ea typeface="TT Rounds Condensed Bold Italics"/>
              <a:cs typeface="TT Rounds Condensed Bold Italics"/>
              <a:sym typeface="TT Rounds Condensed Bold Italics"/>
            </a:endParaRPr>
          </a:p>
          <a:p>
            <a:pPr algn="ctr">
              <a:lnSpc>
                <a:spcPts val="5400"/>
              </a:lnSpc>
            </a:pPr>
            <a:r>
              <a:rPr lang="en-US" sz="4500" b="1" i="1" spc="42">
                <a:solidFill>
                  <a:srgbClr val="FF3C0A"/>
                </a:solidFill>
                <a:latin typeface="TT Rounds Condensed Bold Italics"/>
                <a:ea typeface="TT Rounds Condensed Bold Italics"/>
                <a:cs typeface="TT Rounds Condensed Bold Italics"/>
                <a:sym typeface="TT Rounds Condensed Bold Italics"/>
              </a:rPr>
              <a:t>Donc Jésus n’a pas établi une religion mais une force “politique”.</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0436" y="392250"/>
            <a:ext cx="17287127" cy="6636621"/>
          </a:xfrm>
          <a:prstGeom prst="rect">
            <a:avLst/>
          </a:prstGeom>
        </p:spPr>
        <p:txBody>
          <a:bodyPr lIns="0" tIns="0" rIns="0" bIns="0" rtlCol="0" anchor="t">
            <a:spAutoFit/>
          </a:bodyPr>
          <a:lstStyle/>
          <a:p>
            <a:pPr algn="ctr">
              <a:lnSpc>
                <a:spcPts val="5580"/>
              </a:lnSpc>
            </a:pPr>
            <a:r>
              <a:rPr lang="en-US" sz="4650" b="1" spc="43">
                <a:solidFill>
                  <a:srgbClr val="FF4013"/>
                </a:solidFill>
                <a:latin typeface="TT Rounds Condensed Bold"/>
                <a:ea typeface="TT Rounds Condensed Bold"/>
                <a:cs typeface="TT Rounds Condensed Bold"/>
                <a:sym typeface="TT Rounds Condensed Bold"/>
              </a:rPr>
              <a:t>NOTES DE LOU ENGLE</a:t>
            </a:r>
          </a:p>
          <a:p>
            <a:pPr algn="just">
              <a:lnSpc>
                <a:spcPts val="5400"/>
              </a:lnSpc>
            </a:pPr>
            <a:endParaRPr lang="en-US" sz="4650" b="1" spc="43">
              <a:solidFill>
                <a:srgbClr val="FF4013"/>
              </a:solidFill>
              <a:latin typeface="TT Rounds Condensed Bold"/>
              <a:ea typeface="TT Rounds Condensed Bold"/>
              <a:cs typeface="TT Rounds Condensed Bold"/>
              <a:sym typeface="TT Rounds Condensed Bold"/>
            </a:endParaRPr>
          </a:p>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Nous ne sommes pas de ceux qui vont seulement dans un bâtiment, le dimanche. Nous nous joignons à un ensemble, un corps spirituel qui gouverne nos villes, nos états et nos nations, avec Christ comme chef. </a:t>
            </a:r>
          </a:p>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Nous ne sommes pas seulement en train de conduire une rencontre de prière dans nos lieux de prière. Nous nous rassemblons comme une assemblée autour du trône de Dieu, et nous libérons une autorité. Nous sommes en train de lier les principautés et les puissances. </a:t>
            </a:r>
          </a:p>
          <a:p>
            <a:pPr algn="just">
              <a:lnSpc>
                <a:spcPts val="5400"/>
              </a:lnSpc>
            </a:pPr>
            <a:r>
              <a:rPr lang="en-US" sz="4500" b="1" i="1" spc="42">
                <a:solidFill>
                  <a:srgbClr val="FF3C0A"/>
                </a:solidFill>
                <a:latin typeface="TT Rounds Condensed Bold Italics"/>
                <a:ea typeface="TT Rounds Condensed Bold Italics"/>
                <a:cs typeface="TT Rounds Condensed Bold Italics"/>
                <a:sym typeface="TT Rounds Condensed Bold Italics"/>
              </a:rPr>
              <a:t>Nous faisons partie d'une ekklesia. </a:t>
            </a: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39886" y="120086"/>
            <a:ext cx="17282413" cy="9760541"/>
          </a:xfrm>
          <a:prstGeom prst="rect">
            <a:avLst/>
          </a:prstGeom>
        </p:spPr>
        <p:txBody>
          <a:bodyPr lIns="0" tIns="0" rIns="0" bIns="0" rtlCol="0" anchor="t">
            <a:spAutoFit/>
          </a:bodyPr>
          <a:lstStyle/>
          <a:p>
            <a:pPr algn="ctr">
              <a:lnSpc>
                <a:spcPts val="5130"/>
              </a:lnSpc>
            </a:pPr>
            <a:r>
              <a:rPr lang="en-US" sz="4275" b="1" spc="40">
                <a:solidFill>
                  <a:srgbClr val="FF4013"/>
                </a:solidFill>
                <a:latin typeface="TT Rounds Condensed Bold"/>
                <a:ea typeface="TT Rounds Condensed Bold"/>
                <a:cs typeface="TT Rounds Condensed Bold"/>
                <a:sym typeface="TT Rounds Condensed Bold"/>
              </a:rPr>
              <a:t>NOTES DE LOU ENGLE</a:t>
            </a:r>
          </a:p>
          <a:p>
            <a:pPr algn="just">
              <a:lnSpc>
                <a:spcPts val="5310"/>
              </a:lnSpc>
            </a:pPr>
            <a:endParaRPr lang="en-US" sz="4275" b="1" spc="40">
              <a:solidFill>
                <a:srgbClr val="FF4013"/>
              </a:solidFill>
              <a:latin typeface="TT Rounds Condensed Bold"/>
              <a:ea typeface="TT Rounds Condensed Bold"/>
              <a:cs typeface="TT Rounds Condensed Bold"/>
              <a:sym typeface="TT Rounds Condensed Bold"/>
            </a:endParaRPr>
          </a:p>
          <a:p>
            <a:pPr algn="just">
              <a:lnSpc>
                <a:spcPts val="5310"/>
              </a:lnSpc>
            </a:pPr>
            <a:r>
              <a:rPr lang="en-US" sz="4425" b="1" i="1" spc="41">
                <a:solidFill>
                  <a:srgbClr val="0A33FF"/>
                </a:solidFill>
                <a:latin typeface="TT Rounds Condensed Bold Italics"/>
                <a:ea typeface="TT Rounds Condensed Bold Italics"/>
                <a:cs typeface="TT Rounds Condensed Bold Italics"/>
                <a:sym typeface="TT Rounds Condensed Bold Italics"/>
              </a:rPr>
              <a:t>Tout ce que nous lions sur la terre sera lié dans les cieux, et tout ce que nous délions sur la terre sera délié dans les cieux (Mt. 16:19). Nous sommes dans la bataille. Nous sommes en guerre. Notre lutte n'est pas contre la chair et le sang, et nos armes ne sont pas celles d’une guerre "charnelle". Elles sont “puissantes en Dieu pour renverser des forteresses” (2 Cor. 10:4). </a:t>
            </a:r>
          </a:p>
          <a:p>
            <a:pPr algn="just">
              <a:lnSpc>
                <a:spcPts val="5310"/>
              </a:lnSpc>
            </a:pPr>
            <a:r>
              <a:rPr lang="en-US" sz="4425" b="1" i="1" spc="41">
                <a:solidFill>
                  <a:srgbClr val="0A33FF"/>
                </a:solidFill>
                <a:latin typeface="TT Rounds Condensed Bold Italics"/>
                <a:ea typeface="TT Rounds Condensed Bold Italics"/>
                <a:cs typeface="TT Rounds Condensed Bold Italics"/>
                <a:sym typeface="TT Rounds Condensed Bold Italics"/>
              </a:rPr>
              <a:t>Le fait que Jésus a utilisé le mot ekklesia pour décrire le corps de disciples qu'il était en train d’établir, nous dit deux choses. </a:t>
            </a:r>
          </a:p>
          <a:p>
            <a:pPr marL="714732" lvl="1" indent="-357366" algn="just">
              <a:lnSpc>
                <a:spcPts val="5310"/>
              </a:lnSpc>
              <a:buFont typeface="Arial"/>
              <a:buChar char="•"/>
            </a:pPr>
            <a:r>
              <a:rPr lang="en-US" sz="4425" b="1" i="1" spc="41">
                <a:solidFill>
                  <a:srgbClr val="0A33FF"/>
                </a:solidFill>
                <a:latin typeface="TT Rounds Condensed Bold Italics"/>
                <a:ea typeface="TT Rounds Condensed Bold Italics"/>
                <a:cs typeface="TT Rounds Condensed Bold Italics"/>
                <a:sym typeface="TT Rounds Condensed Bold Italics"/>
              </a:rPr>
              <a:t>Tout d'abord, le mot ekklesia lui-même est un terme politique plutôt qu’un terme religieux. </a:t>
            </a:r>
          </a:p>
          <a:p>
            <a:pPr marL="714732" lvl="1" indent="-357366" algn="just">
              <a:lnSpc>
                <a:spcPts val="5310"/>
              </a:lnSpc>
              <a:buFont typeface="Arial"/>
              <a:buChar char="•"/>
            </a:pPr>
            <a:r>
              <a:rPr lang="en-US" sz="4425" b="1" i="1" spc="41">
                <a:solidFill>
                  <a:srgbClr val="0A33FF"/>
                </a:solidFill>
                <a:latin typeface="TT Rounds Condensed Bold Italics"/>
                <a:ea typeface="TT Rounds Condensed Bold Italics"/>
                <a:cs typeface="TT Rounds Condensed Bold Italics"/>
                <a:sym typeface="TT Rounds Condensed Bold Italics"/>
              </a:rPr>
              <a:t>Et en second lieu, toute cette discussion sur les clés et sur​ « lier et délier » n'est pas une question religieuse, mais politique.</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942571" y="1641276"/>
            <a:ext cx="12576328" cy="4593433"/>
          </a:xfrm>
          <a:prstGeom prst="rect">
            <a:avLst/>
          </a:prstGeom>
        </p:spPr>
        <p:txBody>
          <a:bodyPr lIns="0" tIns="0" rIns="0" bIns="0" rtlCol="0" anchor="t">
            <a:spAutoFit/>
          </a:bodyPr>
          <a:lstStyle/>
          <a:p>
            <a:pPr algn="ctr">
              <a:lnSpc>
                <a:spcPts val="7289"/>
              </a:lnSpc>
            </a:pPr>
            <a:r>
              <a:rPr lang="en-US" sz="6075" b="1">
                <a:solidFill>
                  <a:srgbClr val="FF4013"/>
                </a:solidFill>
                <a:latin typeface="Nexa Bold"/>
                <a:ea typeface="Nexa Bold"/>
                <a:cs typeface="Nexa Bold"/>
                <a:sym typeface="Nexa Bold"/>
              </a:rPr>
              <a:t>Il y a un lien étroit entre</a:t>
            </a:r>
          </a:p>
          <a:p>
            <a:pPr algn="ctr">
              <a:lnSpc>
                <a:spcPts val="7289"/>
              </a:lnSpc>
            </a:pPr>
            <a:r>
              <a:rPr lang="en-US" sz="6075" b="1">
                <a:solidFill>
                  <a:srgbClr val="FF4013"/>
                </a:solidFill>
                <a:latin typeface="Nexa Bold"/>
                <a:ea typeface="Nexa Bold"/>
                <a:cs typeface="Nexa Bold"/>
                <a:sym typeface="Nexa Bold"/>
              </a:rPr>
              <a:t>l’Ekklesia et le Royaume de Dieu.</a:t>
            </a:r>
          </a:p>
          <a:p>
            <a:pPr algn="ctr">
              <a:lnSpc>
                <a:spcPts val="7289"/>
              </a:lnSpc>
            </a:pPr>
            <a:endParaRPr lang="en-US" sz="6075" b="1">
              <a:solidFill>
                <a:srgbClr val="FF4013"/>
              </a:solidFill>
              <a:latin typeface="Nexa Bold"/>
              <a:ea typeface="Nexa Bold"/>
              <a:cs typeface="Nexa Bold"/>
              <a:sym typeface="Nexa Bold"/>
            </a:endParaRPr>
          </a:p>
          <a:p>
            <a:pPr algn="ctr">
              <a:lnSpc>
                <a:spcPts val="7289"/>
              </a:lnSpc>
            </a:pPr>
            <a:r>
              <a:rPr lang="en-US" sz="6075" b="1">
                <a:solidFill>
                  <a:srgbClr val="FF4013"/>
                </a:solidFill>
                <a:latin typeface="Nexa Bold"/>
                <a:ea typeface="Nexa Bold"/>
                <a:cs typeface="Nexa Bold"/>
                <a:sym typeface="Nexa Bold"/>
              </a:rPr>
              <a:t>L’Ekklesia est apostolique et</a:t>
            </a:r>
          </a:p>
          <a:p>
            <a:pPr algn="ctr">
              <a:lnSpc>
                <a:spcPts val="7289"/>
              </a:lnSpc>
            </a:pPr>
            <a:r>
              <a:rPr lang="en-US" sz="6075" b="1">
                <a:solidFill>
                  <a:srgbClr val="FF4013"/>
                </a:solidFill>
                <a:latin typeface="Nexa Bold"/>
                <a:ea typeface="Nexa Bold"/>
                <a:cs typeface="Nexa Bold"/>
                <a:sym typeface="Nexa Bold"/>
              </a:rPr>
              <a:t>pas seulement pastorale.</a:t>
            </a: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913354" y="622320"/>
            <a:ext cx="16813790" cy="6189224"/>
          </a:xfrm>
          <a:prstGeom prst="rect">
            <a:avLst/>
          </a:prstGeom>
        </p:spPr>
        <p:txBody>
          <a:bodyPr lIns="0" tIns="0" rIns="0" bIns="0" rtlCol="0" anchor="t">
            <a:spAutoFit/>
          </a:bodyPr>
          <a:lstStyle/>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Donc, nous pouvons dire que le mot</a:t>
            </a:r>
            <a:r>
              <a:rPr lang="en-US" sz="4575" b="1" spc="42">
                <a:solidFill>
                  <a:srgbClr val="FF3C0A"/>
                </a:solidFill>
                <a:latin typeface="TT Rounds Condensed Bold"/>
                <a:ea typeface="TT Rounds Condensed Bold"/>
                <a:cs typeface="TT Rounds Condensed Bold"/>
                <a:sym typeface="TT Rounds Condensed Bold"/>
              </a:rPr>
              <a:t> "Eglise"</a:t>
            </a:r>
            <a:r>
              <a:rPr lang="en-US" sz="4575" b="1" spc="42">
                <a:solidFill>
                  <a:srgbClr val="0A33FF"/>
                </a:solidFill>
                <a:latin typeface="TT Rounds Condensed Bold"/>
                <a:ea typeface="TT Rounds Condensed Bold"/>
                <a:cs typeface="TT Rounds Condensed Bold"/>
                <a:sym typeface="TT Rounds Condensed Bold"/>
              </a:rPr>
              <a:t>, mieux appelée </a:t>
            </a:r>
            <a:r>
              <a:rPr lang="en-US" sz="4575" b="1" spc="42">
                <a:solidFill>
                  <a:srgbClr val="FF3C0A"/>
                </a:solidFill>
                <a:latin typeface="TT Rounds Condensed Bold"/>
                <a:ea typeface="TT Rounds Condensed Bold"/>
                <a:cs typeface="TT Rounds Condensed Bold"/>
                <a:sym typeface="TT Rounds Condensed Bold"/>
              </a:rPr>
              <a:t>assemblée</a:t>
            </a:r>
            <a:r>
              <a:rPr lang="en-US" sz="4575" b="1" spc="42">
                <a:solidFill>
                  <a:srgbClr val="0A33FF"/>
                </a:solidFill>
                <a:latin typeface="TT Rounds Condensed Bold"/>
                <a:ea typeface="TT Rounds Condensed Bold"/>
                <a:cs typeface="TT Rounds Condensed Bold"/>
                <a:sym typeface="TT Rounds Condensed Bold"/>
              </a:rPr>
              <a:t>, maintenant, </a:t>
            </a:r>
            <a:r>
              <a:rPr lang="en-US" sz="4575" b="1" spc="42">
                <a:solidFill>
                  <a:srgbClr val="FF3C0A"/>
                </a:solidFill>
                <a:latin typeface="TT Rounds Condensed Bold"/>
                <a:ea typeface="TT Rounds Condensed Bold"/>
                <a:cs typeface="TT Rounds Condensed Bold"/>
                <a:sym typeface="TT Rounds Condensed Bold"/>
              </a:rPr>
              <a:t>selon la juste traduction de ekklesia</a:t>
            </a:r>
            <a:r>
              <a:rPr lang="en-US" sz="4575" b="1" spc="42">
                <a:solidFill>
                  <a:srgbClr val="0A33FF"/>
                </a:solidFill>
                <a:latin typeface="TT Rounds Condensed Bold"/>
                <a:ea typeface="TT Rounds Condensed Bold"/>
                <a:cs typeface="TT Rounds Condensed Bold"/>
                <a:sym typeface="TT Rounds Condensed Bold"/>
              </a:rPr>
              <a:t>, n'est pas seulement une réunion d’un groupe de personnes dans un bâtiment pour passer du bon temps ensemble dans la présence de Dieu.</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Au contraire, elle est :</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ctr">
              <a:lnSpc>
                <a:spcPts val="5490"/>
              </a:lnSpc>
            </a:pPr>
            <a:r>
              <a:rPr lang="en-US" sz="4575" b="1" spc="42">
                <a:solidFill>
                  <a:srgbClr val="FF3C0A"/>
                </a:solidFill>
                <a:latin typeface="TT Rounds Condensed Bold"/>
                <a:ea typeface="TT Rounds Condensed Bold"/>
                <a:cs typeface="TT Rounds Condensed Bold"/>
                <a:sym typeface="TT Rounds Condensed Bold"/>
              </a:rPr>
              <a:t>la représentante du Roi sur la terre, pour manifester son Royaume ici</a:t>
            </a: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177973" y="477926"/>
            <a:ext cx="9378146" cy="6444297"/>
          </a:xfrm>
          <a:prstGeom prst="rect">
            <a:avLst/>
          </a:prstGeom>
        </p:spPr>
        <p:txBody>
          <a:bodyPr lIns="0" tIns="0" rIns="0" bIns="0" rtlCol="0" anchor="t">
            <a:spAutoFit/>
          </a:bodyPr>
          <a:lstStyle/>
          <a:p>
            <a:pPr algn="ctr">
              <a:lnSpc>
                <a:spcPts val="5580"/>
              </a:lnSpc>
            </a:pPr>
            <a:r>
              <a:rPr lang="en-US" sz="4650" b="1" spc="43">
                <a:solidFill>
                  <a:srgbClr val="FF4013"/>
                </a:solidFill>
                <a:latin typeface="TT Rounds Condensed Bold"/>
                <a:ea typeface="TT Rounds Condensed Bold"/>
                <a:cs typeface="TT Rounds Condensed Bold"/>
                <a:sym typeface="TT Rounds Condensed Bold"/>
              </a:rPr>
              <a:t>DEFINITION DU ROYAUME</a:t>
            </a:r>
          </a:p>
          <a:p>
            <a:pPr algn="just">
              <a:lnSpc>
                <a:spcPts val="5580"/>
              </a:lnSpc>
            </a:pPr>
            <a:endParaRPr lang="en-US" sz="4650" b="1" spc="43">
              <a:solidFill>
                <a:srgbClr val="FF4013"/>
              </a:solidFill>
              <a:latin typeface="TT Rounds Condensed Bold"/>
              <a:ea typeface="TT Rounds Condensed Bold"/>
              <a:cs typeface="TT Rounds Condensed Bold"/>
              <a:sym typeface="TT Rounds Condensed Bold"/>
            </a:endParaRPr>
          </a:p>
          <a:p>
            <a:pPr algn="just">
              <a:lnSpc>
                <a:spcPts val="5580"/>
              </a:lnSpc>
            </a:pPr>
            <a:r>
              <a:rPr lang="en-US" sz="4650" b="1" i="1" spc="43">
                <a:solidFill>
                  <a:srgbClr val="0A33FF"/>
                </a:solidFill>
                <a:latin typeface="TT Rounds Condensed Bold Italics"/>
                <a:ea typeface="TT Rounds Condensed Bold Italics"/>
                <a:cs typeface="TT Rounds Condensed Bold Italics"/>
                <a:sym typeface="TT Rounds Condensed Bold Italics"/>
              </a:rPr>
              <a:t>C’est le gouvernement d'un roi sur son territoire, qui influence par sa volonté, son but et ses intentions personnels, une culture, des valeurs, une moralité et un style de vie qui reflètent les désirs et la nature du roi pour ses citoyens.</a:t>
            </a:r>
          </a:p>
        </p:txBody>
      </p:sp>
      <p:sp>
        <p:nvSpPr>
          <p:cNvPr id="4" name="Freeform 4" descr="Jesus on the throne.jpg"/>
          <p:cNvSpPr/>
          <p:nvPr/>
        </p:nvSpPr>
        <p:spPr>
          <a:xfrm>
            <a:off x="11557460" y="1581916"/>
            <a:ext cx="5706072" cy="4279554"/>
          </a:xfrm>
          <a:custGeom>
            <a:avLst/>
            <a:gdLst/>
            <a:ahLst/>
            <a:cxnLst/>
            <a:rect l="l" t="t" r="r" b="b"/>
            <a:pathLst>
              <a:path w="5706072" h="4279554">
                <a:moveTo>
                  <a:pt x="0" y="0"/>
                </a:moveTo>
                <a:lnTo>
                  <a:pt x="5706072" y="0"/>
                </a:lnTo>
                <a:lnTo>
                  <a:pt x="5706072" y="4279554"/>
                </a:lnTo>
                <a:lnTo>
                  <a:pt x="0" y="4279554"/>
                </a:lnTo>
                <a:lnTo>
                  <a:pt x="0" y="0"/>
                </a:lnTo>
                <a:close/>
              </a:path>
            </a:pathLst>
          </a:custGeom>
          <a:blipFill>
            <a:blip r:embed="rId3"/>
            <a:stretch>
              <a:fillRect/>
            </a:stretch>
          </a:blipFill>
        </p:spPr>
        <p:txBody>
          <a:bodyPr/>
          <a:lstStyle/>
          <a:p>
            <a:endParaRPr lang="fr-CH"/>
          </a:p>
        </p:txBody>
      </p:sp>
      <p:sp>
        <p:nvSpPr>
          <p:cNvPr id="5" name="Freeform 5" descr="Jesus on the throne.jpg"/>
          <p:cNvSpPr/>
          <p:nvPr/>
        </p:nvSpPr>
        <p:spPr>
          <a:xfrm>
            <a:off x="11405060" y="1477141"/>
            <a:ext cx="6010872" cy="4679604"/>
          </a:xfrm>
          <a:custGeom>
            <a:avLst/>
            <a:gdLst/>
            <a:ahLst/>
            <a:cxnLst/>
            <a:rect l="l" t="t" r="r" b="b"/>
            <a:pathLst>
              <a:path w="6010872" h="4679604">
                <a:moveTo>
                  <a:pt x="0" y="0"/>
                </a:moveTo>
                <a:lnTo>
                  <a:pt x="6010872" y="0"/>
                </a:lnTo>
                <a:lnTo>
                  <a:pt x="6010872" y="4679604"/>
                </a:lnTo>
                <a:lnTo>
                  <a:pt x="0" y="4679604"/>
                </a:lnTo>
                <a:lnTo>
                  <a:pt x="0" y="0"/>
                </a:lnTo>
                <a:close/>
              </a:path>
            </a:pathLst>
          </a:custGeom>
          <a:blipFill>
            <a:blip r:embed="rId4"/>
            <a:stretch>
              <a:fillRect l="-2" r="-2"/>
            </a:stretch>
          </a:blipFill>
        </p:spPr>
        <p:txBody>
          <a:bodyPr/>
          <a:lstStyle/>
          <a:p>
            <a:endParaRPr lang="fr-CH"/>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836778" y="1224472"/>
            <a:ext cx="16614446" cy="1943176"/>
          </a:xfrm>
          <a:prstGeom prst="rect">
            <a:avLst/>
          </a:prstGeom>
        </p:spPr>
        <p:txBody>
          <a:bodyPr lIns="0" tIns="0" rIns="0" bIns="0" rtlCol="0" anchor="t">
            <a:spAutoFit/>
          </a:bodyPr>
          <a:lstStyle/>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Car si, par la faute d'un seul, la mort a régné par un seul, beaucoup plutôt ceux qui reçoivent l'abondance de la grâce et du don de la justice, </a:t>
            </a:r>
            <a:r>
              <a:rPr lang="en-US" sz="4500" b="1" i="1" spc="42">
                <a:solidFill>
                  <a:srgbClr val="FF2700"/>
                </a:solidFill>
                <a:latin typeface="TT Rounds Condensed Bold Italics"/>
                <a:ea typeface="TT Rounds Condensed Bold Italics"/>
                <a:cs typeface="TT Rounds Condensed Bold Italics"/>
                <a:sym typeface="TT Rounds Condensed Bold Italics"/>
              </a:rPr>
              <a:t>régneront- ils en vie</a:t>
            </a:r>
            <a:r>
              <a:rPr lang="en-US" sz="4500" b="1" i="1" spc="42">
                <a:solidFill>
                  <a:srgbClr val="0A33FF"/>
                </a:solidFill>
                <a:latin typeface="TT Rounds Condensed Bold Italics"/>
                <a:ea typeface="TT Rounds Condensed Bold Italics"/>
                <a:cs typeface="TT Rounds Condensed Bold Italics"/>
                <a:sym typeface="TT Rounds Condensed Bold Italics"/>
              </a:rPr>
              <a:t> par un seul, Jésus Christ     </a:t>
            </a:r>
            <a:r>
              <a:rPr lang="en-US" sz="4500" b="1" spc="42">
                <a:solidFill>
                  <a:srgbClr val="FF3C0A"/>
                </a:solidFill>
                <a:latin typeface="TT Rounds Condensed Bold"/>
                <a:ea typeface="TT Rounds Condensed Bold"/>
                <a:cs typeface="TT Rounds Condensed Bold"/>
                <a:sym typeface="TT Rounds Condensed Bold"/>
              </a:rPr>
              <a:t>ROMAINS 5:17</a:t>
            </a:r>
            <a:r>
              <a:rPr lang="en-US" sz="4500" b="1" i="1" spc="42">
                <a:solidFill>
                  <a:srgbClr val="0A33FF"/>
                </a:solidFill>
                <a:latin typeface="TT Rounds Condensed Bold Italics"/>
                <a:ea typeface="TT Rounds Condensed Bold Italics"/>
                <a:cs typeface="TT Rounds Condensed Bold Italics"/>
                <a:sym typeface="TT Rounds Condensed Bold Italics"/>
              </a:rPr>
              <a:t>                                           </a:t>
            </a:r>
          </a:p>
        </p:txBody>
      </p:sp>
      <p:sp>
        <p:nvSpPr>
          <p:cNvPr id="4" name="TextBox 4"/>
          <p:cNvSpPr txBox="1"/>
          <p:nvPr/>
        </p:nvSpPr>
        <p:spPr>
          <a:xfrm>
            <a:off x="2922144" y="182932"/>
            <a:ext cx="13009748" cy="564358"/>
          </a:xfrm>
          <a:prstGeom prst="rect">
            <a:avLst/>
          </a:prstGeom>
        </p:spPr>
        <p:txBody>
          <a:bodyPr lIns="0" tIns="0" rIns="0" bIns="0" rtlCol="0" anchor="t">
            <a:spAutoFit/>
          </a:bodyPr>
          <a:lstStyle/>
          <a:p>
            <a:pPr algn="l">
              <a:lnSpc>
                <a:spcPts val="4500"/>
              </a:lnSpc>
            </a:pPr>
            <a:r>
              <a:rPr lang="en-US" sz="3750" b="1" spc="6">
                <a:solidFill>
                  <a:srgbClr val="FF3C0A"/>
                </a:solidFill>
                <a:latin typeface="DejaVu Sans Bold"/>
                <a:ea typeface="DejaVu Sans Bold"/>
                <a:cs typeface="DejaVu Sans Bold"/>
                <a:sym typeface="DejaVu Sans Bold"/>
              </a:rPr>
              <a:t>NOUS SOMMES APPELES A REGNER DANS LA VIE</a:t>
            </a:r>
          </a:p>
        </p:txBody>
      </p:sp>
      <p:sp>
        <p:nvSpPr>
          <p:cNvPr id="5" name="TextBox 5"/>
          <p:cNvSpPr txBox="1"/>
          <p:nvPr/>
        </p:nvSpPr>
        <p:spPr>
          <a:xfrm>
            <a:off x="1037234" y="3793712"/>
            <a:ext cx="16779569" cy="4029151"/>
          </a:xfrm>
          <a:prstGeom prst="rect">
            <a:avLst/>
          </a:prstGeom>
        </p:spPr>
        <p:txBody>
          <a:bodyPr lIns="0" tIns="0" rIns="0" bIns="0" rtlCol="0" anchor="t">
            <a:spAutoFit/>
          </a:bodyPr>
          <a:lstStyle/>
          <a:p>
            <a:pPr marL="407194" lvl="1" indent="-203597" algn="just">
              <a:lnSpc>
                <a:spcPts val="5400"/>
              </a:lnSpc>
              <a:buFont typeface="Arial"/>
              <a:buChar char="•"/>
            </a:pPr>
            <a:r>
              <a:rPr lang="en-US" sz="4500" b="1" spc="42">
                <a:solidFill>
                  <a:srgbClr val="000000"/>
                </a:solidFill>
                <a:latin typeface="TT Rounds Condensed Bold"/>
                <a:ea typeface="TT Rounds Condensed Bold"/>
                <a:cs typeface="TT Rounds Condensed Bold"/>
                <a:sym typeface="TT Rounds Condensed Bold"/>
              </a:rPr>
              <a:t>Cela ne signifie pas régner sur les gens, mais régner dans la vie.</a:t>
            </a:r>
          </a:p>
          <a:p>
            <a:pPr marL="407194" lvl="1" indent="-203597" algn="just">
              <a:lnSpc>
                <a:spcPts val="5400"/>
              </a:lnSpc>
              <a:buFont typeface="Arial"/>
              <a:buChar char="•"/>
            </a:pPr>
            <a:r>
              <a:rPr lang="en-US" sz="4500" b="1" spc="42">
                <a:solidFill>
                  <a:srgbClr val="000000"/>
                </a:solidFill>
                <a:latin typeface="TT Rounds Condensed Bold"/>
                <a:ea typeface="TT Rounds Condensed Bold"/>
                <a:cs typeface="TT Rounds Condensed Bold"/>
                <a:sym typeface="TT Rounds Condensed Bold"/>
              </a:rPr>
              <a:t>Cela signifie que quand un conflit vient à nous, il nous ne maîtrise pas, mais c’est nous que maîtrisons le conflit.</a:t>
            </a:r>
          </a:p>
          <a:p>
            <a:pPr marL="407194" lvl="1" indent="-203597" algn="just">
              <a:lnSpc>
                <a:spcPts val="5400"/>
              </a:lnSpc>
              <a:buFont typeface="Arial"/>
              <a:buChar char="•"/>
            </a:pPr>
            <a:r>
              <a:rPr lang="en-US" sz="4500" b="1" spc="42">
                <a:solidFill>
                  <a:srgbClr val="000000"/>
                </a:solidFill>
                <a:latin typeface="TT Rounds Condensed Bold"/>
                <a:ea typeface="TT Rounds Condensed Bold"/>
                <a:cs typeface="TT Rounds Condensed Bold"/>
                <a:sym typeface="TT Rounds Condensed Bold"/>
              </a:rPr>
              <a:t>Cela signifie que la dette ne maîtrise pas notre vie, mais que nous avec la sagesse biblique savons gérer les ressources que Dieu a mis à notre disposition.</a:t>
            </a:r>
          </a:p>
        </p:txBody>
      </p:sp>
      <p:sp>
        <p:nvSpPr>
          <p:cNvPr id="6" name="TextBox 6"/>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57</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54216" y="536442"/>
            <a:ext cx="16779569" cy="4724476"/>
          </a:xfrm>
          <a:prstGeom prst="rect">
            <a:avLst/>
          </a:prstGeom>
        </p:spPr>
        <p:txBody>
          <a:bodyPr lIns="0" tIns="0" rIns="0" bIns="0" rtlCol="0" anchor="t">
            <a:spAutoFit/>
          </a:bodyPr>
          <a:lstStyle/>
          <a:p>
            <a:pPr marL="407194" lvl="1" indent="-203597" algn="just">
              <a:lnSpc>
                <a:spcPts val="5400"/>
              </a:lnSpc>
              <a:buFont typeface="Arial"/>
              <a:buChar char="•"/>
            </a:pPr>
            <a:r>
              <a:rPr lang="en-US" sz="4500" b="1" spc="42">
                <a:solidFill>
                  <a:srgbClr val="000000"/>
                </a:solidFill>
                <a:latin typeface="TT Rounds Condensed Bold"/>
                <a:ea typeface="TT Rounds Condensed Bold"/>
                <a:cs typeface="TT Rounds Condensed Bold"/>
                <a:sym typeface="TT Rounds Condensed Bold"/>
              </a:rPr>
              <a:t>Cela signifie que nos familles ne deviennent pas victimes des influences et des impulsions de la société où nous vivons, mais en fait, nous apprenons à vivre la famille et notre famille modèle et illustre ce que signifie régner dans la vie.</a:t>
            </a:r>
          </a:p>
          <a:p>
            <a:pPr marL="407194" lvl="1" indent="-203597" algn="just">
              <a:lnSpc>
                <a:spcPts val="5400"/>
              </a:lnSpc>
              <a:buFont typeface="Arial"/>
              <a:buChar char="•"/>
            </a:pPr>
            <a:r>
              <a:rPr lang="en-US" sz="4500" b="1" spc="42">
                <a:solidFill>
                  <a:srgbClr val="000000"/>
                </a:solidFill>
                <a:latin typeface="TT Rounds Condensed Bold"/>
                <a:ea typeface="TT Rounds Condensed Bold"/>
                <a:cs typeface="TT Rounds Condensed Bold"/>
                <a:sym typeface="TT Rounds Condensed Bold"/>
              </a:rPr>
              <a:t>Nous apprenons à régner dans la vie quand nous apprenons à fonctionner dans la famille, dans les affaires, la culture, la société, en créant un modèle qui attire les non-croyants au Royaume.</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58</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343935" y="150073"/>
            <a:ext cx="15190461" cy="1325168"/>
          </a:xfrm>
          <a:prstGeom prst="rect">
            <a:avLst/>
          </a:prstGeom>
        </p:spPr>
        <p:txBody>
          <a:bodyPr lIns="0" tIns="0" rIns="0" bIns="0" rtlCol="0" anchor="t">
            <a:spAutoFit/>
          </a:bodyPr>
          <a:lstStyle/>
          <a:p>
            <a:pPr algn="ctr">
              <a:lnSpc>
                <a:spcPts val="5759"/>
              </a:lnSpc>
            </a:pPr>
            <a:r>
              <a:rPr lang="en-US" sz="4800" b="1" i="1" spc="44">
                <a:solidFill>
                  <a:srgbClr val="FF3C0A"/>
                </a:solidFill>
                <a:latin typeface="TT Rounds Condensed Bold Italics"/>
                <a:ea typeface="TT Rounds Condensed Bold Italics"/>
                <a:cs typeface="TT Rounds Condensed Bold Italics"/>
                <a:sym typeface="TT Rounds Condensed Bold Italics"/>
              </a:rPr>
              <a:t>REIGNER SIGNIFIE BENIR LE TERRITOIRE, QUE DIEU NOUS A CONFIE, AVEC LA MANIFESTATION DU ROYAUME</a:t>
            </a:r>
          </a:p>
        </p:txBody>
      </p:sp>
      <p:grpSp>
        <p:nvGrpSpPr>
          <p:cNvPr id="4" name="Group 4"/>
          <p:cNvGrpSpPr/>
          <p:nvPr/>
        </p:nvGrpSpPr>
        <p:grpSpPr>
          <a:xfrm>
            <a:off x="10185507" y="2230468"/>
            <a:ext cx="4856374" cy="6280577"/>
            <a:chOff x="0" y="0"/>
            <a:chExt cx="6475165" cy="8374103"/>
          </a:xfrm>
        </p:grpSpPr>
        <p:sp>
          <p:nvSpPr>
            <p:cNvPr id="5" name="Freeform 5"/>
            <p:cNvSpPr/>
            <p:nvPr/>
          </p:nvSpPr>
          <p:spPr>
            <a:xfrm>
              <a:off x="0" y="0"/>
              <a:ext cx="6475222" cy="8374126"/>
            </a:xfrm>
            <a:custGeom>
              <a:avLst/>
              <a:gdLst/>
              <a:ahLst/>
              <a:cxnLst/>
              <a:rect l="l" t="t" r="r" b="b"/>
              <a:pathLst>
                <a:path w="6475222" h="8374126">
                  <a:moveTo>
                    <a:pt x="38100" y="0"/>
                  </a:moveTo>
                  <a:lnTo>
                    <a:pt x="6437122" y="0"/>
                  </a:lnTo>
                  <a:cubicBezTo>
                    <a:pt x="6458204" y="0"/>
                    <a:pt x="6475222" y="17018"/>
                    <a:pt x="6475222" y="38100"/>
                  </a:cubicBezTo>
                  <a:lnTo>
                    <a:pt x="6475222" y="8336026"/>
                  </a:lnTo>
                  <a:cubicBezTo>
                    <a:pt x="6475222" y="8357108"/>
                    <a:pt x="6458204" y="8374126"/>
                    <a:pt x="6437122" y="8374126"/>
                  </a:cubicBezTo>
                  <a:lnTo>
                    <a:pt x="38100" y="8374126"/>
                  </a:lnTo>
                  <a:cubicBezTo>
                    <a:pt x="17018" y="8374126"/>
                    <a:pt x="0" y="8357108"/>
                    <a:pt x="0" y="8336026"/>
                  </a:cubicBezTo>
                  <a:lnTo>
                    <a:pt x="0" y="38100"/>
                  </a:lnTo>
                  <a:cubicBezTo>
                    <a:pt x="0" y="17018"/>
                    <a:pt x="17018" y="0"/>
                    <a:pt x="38100" y="0"/>
                  </a:cubicBezTo>
                  <a:moveTo>
                    <a:pt x="38100" y="76200"/>
                  </a:moveTo>
                  <a:lnTo>
                    <a:pt x="38100" y="38100"/>
                  </a:lnTo>
                  <a:lnTo>
                    <a:pt x="76200" y="38100"/>
                  </a:lnTo>
                  <a:lnTo>
                    <a:pt x="76200" y="8336026"/>
                  </a:lnTo>
                  <a:lnTo>
                    <a:pt x="38100" y="8336026"/>
                  </a:lnTo>
                  <a:lnTo>
                    <a:pt x="38100" y="8297926"/>
                  </a:lnTo>
                  <a:lnTo>
                    <a:pt x="6437122" y="8297926"/>
                  </a:lnTo>
                  <a:lnTo>
                    <a:pt x="6437122" y="8336026"/>
                  </a:lnTo>
                  <a:lnTo>
                    <a:pt x="6399022" y="8336026"/>
                  </a:lnTo>
                  <a:lnTo>
                    <a:pt x="6399022" y="38100"/>
                  </a:lnTo>
                  <a:lnTo>
                    <a:pt x="6437122" y="38100"/>
                  </a:lnTo>
                  <a:lnTo>
                    <a:pt x="6437122" y="76200"/>
                  </a:lnTo>
                  <a:lnTo>
                    <a:pt x="38100" y="76200"/>
                  </a:lnTo>
                  <a:close/>
                </a:path>
              </a:pathLst>
            </a:custGeom>
            <a:solidFill>
              <a:srgbClr val="F53119"/>
            </a:solidFill>
          </p:spPr>
          <p:txBody>
            <a:bodyPr/>
            <a:lstStyle/>
            <a:p>
              <a:endParaRPr lang="fr-CH"/>
            </a:p>
          </p:txBody>
        </p:sp>
        <p:sp>
          <p:nvSpPr>
            <p:cNvPr id="6" name="TextBox 6"/>
            <p:cNvSpPr txBox="1"/>
            <p:nvPr/>
          </p:nvSpPr>
          <p:spPr>
            <a:xfrm>
              <a:off x="0" y="-66675"/>
              <a:ext cx="6475165" cy="8440778"/>
            </a:xfrm>
            <a:prstGeom prst="rect">
              <a:avLst/>
            </a:prstGeom>
          </p:spPr>
          <p:txBody>
            <a:bodyPr lIns="50800" tIns="50800" rIns="50800" bIns="50800" rtlCol="0" anchor="ctr"/>
            <a:lstStyle/>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JUSTICE</a:t>
              </a:r>
            </a:p>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PAIX</a:t>
              </a:r>
            </a:p>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JOIE</a:t>
              </a:r>
            </a:p>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VERITE</a:t>
              </a:r>
            </a:p>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GUERISON</a:t>
              </a:r>
            </a:p>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DELIVRANCE</a:t>
              </a:r>
            </a:p>
            <a:p>
              <a:pPr algn="ctr">
                <a:lnSpc>
                  <a:spcPts val="7029"/>
                </a:lnSpc>
              </a:pPr>
              <a:r>
                <a:rPr lang="en-US" sz="5325" b="1" spc="49">
                  <a:solidFill>
                    <a:srgbClr val="FFFFFF"/>
                  </a:solidFill>
                  <a:latin typeface="TT Rounds Condensed Bold"/>
                  <a:ea typeface="TT Rounds Condensed Bold"/>
                  <a:cs typeface="TT Rounds Condensed Bold"/>
                  <a:sym typeface="TT Rounds Condensed Bold"/>
                </a:rPr>
                <a:t>RESURRECTION</a:t>
              </a:r>
            </a:p>
          </p:txBody>
        </p:sp>
      </p:grpSp>
      <p:grpSp>
        <p:nvGrpSpPr>
          <p:cNvPr id="7" name="Group 7"/>
          <p:cNvGrpSpPr/>
          <p:nvPr/>
        </p:nvGrpSpPr>
        <p:grpSpPr>
          <a:xfrm>
            <a:off x="3778928" y="3819418"/>
            <a:ext cx="4913524" cy="2450233"/>
            <a:chOff x="0" y="0"/>
            <a:chExt cx="6551366" cy="3266977"/>
          </a:xfrm>
        </p:grpSpPr>
        <p:sp>
          <p:nvSpPr>
            <p:cNvPr id="8" name="Freeform 8"/>
            <p:cNvSpPr/>
            <p:nvPr/>
          </p:nvSpPr>
          <p:spPr>
            <a:xfrm>
              <a:off x="0" y="0"/>
              <a:ext cx="6551422" cy="3266948"/>
            </a:xfrm>
            <a:custGeom>
              <a:avLst/>
              <a:gdLst/>
              <a:ahLst/>
              <a:cxnLst/>
              <a:rect l="l" t="t" r="r" b="b"/>
              <a:pathLst>
                <a:path w="6551422" h="3266948">
                  <a:moveTo>
                    <a:pt x="38100" y="0"/>
                  </a:moveTo>
                  <a:lnTo>
                    <a:pt x="6513322" y="0"/>
                  </a:lnTo>
                  <a:cubicBezTo>
                    <a:pt x="6534403" y="0"/>
                    <a:pt x="6551422" y="17018"/>
                    <a:pt x="6551422" y="38100"/>
                  </a:cubicBezTo>
                  <a:lnTo>
                    <a:pt x="6551422" y="3228848"/>
                  </a:lnTo>
                  <a:cubicBezTo>
                    <a:pt x="6551422" y="3249930"/>
                    <a:pt x="6534403" y="3266948"/>
                    <a:pt x="6513322" y="3266948"/>
                  </a:cubicBezTo>
                  <a:lnTo>
                    <a:pt x="38100" y="3266948"/>
                  </a:lnTo>
                  <a:cubicBezTo>
                    <a:pt x="17018" y="3266948"/>
                    <a:pt x="0" y="3249930"/>
                    <a:pt x="0" y="3228848"/>
                  </a:cubicBezTo>
                  <a:lnTo>
                    <a:pt x="0" y="38100"/>
                  </a:lnTo>
                  <a:cubicBezTo>
                    <a:pt x="0" y="17018"/>
                    <a:pt x="17018" y="0"/>
                    <a:pt x="38100" y="0"/>
                  </a:cubicBezTo>
                  <a:moveTo>
                    <a:pt x="38100" y="76200"/>
                  </a:moveTo>
                  <a:lnTo>
                    <a:pt x="38100" y="38100"/>
                  </a:lnTo>
                  <a:lnTo>
                    <a:pt x="76200" y="38100"/>
                  </a:lnTo>
                  <a:lnTo>
                    <a:pt x="76200" y="3228848"/>
                  </a:lnTo>
                  <a:lnTo>
                    <a:pt x="38100" y="3228848"/>
                  </a:lnTo>
                  <a:lnTo>
                    <a:pt x="38100" y="3190748"/>
                  </a:lnTo>
                  <a:lnTo>
                    <a:pt x="6513322" y="3190748"/>
                  </a:lnTo>
                  <a:lnTo>
                    <a:pt x="6513322" y="3228848"/>
                  </a:lnTo>
                  <a:lnTo>
                    <a:pt x="6475222" y="3228848"/>
                  </a:lnTo>
                  <a:lnTo>
                    <a:pt x="6475222" y="38100"/>
                  </a:lnTo>
                  <a:lnTo>
                    <a:pt x="6513322" y="38100"/>
                  </a:lnTo>
                  <a:lnTo>
                    <a:pt x="6513322" y="76200"/>
                  </a:lnTo>
                  <a:lnTo>
                    <a:pt x="38100" y="76200"/>
                  </a:lnTo>
                  <a:close/>
                </a:path>
              </a:pathLst>
            </a:custGeom>
            <a:solidFill>
              <a:srgbClr val="F53119"/>
            </a:solidFill>
          </p:spPr>
          <p:txBody>
            <a:bodyPr/>
            <a:lstStyle/>
            <a:p>
              <a:endParaRPr lang="fr-CH"/>
            </a:p>
          </p:txBody>
        </p:sp>
        <p:sp>
          <p:nvSpPr>
            <p:cNvPr id="9" name="TextBox 9"/>
            <p:cNvSpPr txBox="1"/>
            <p:nvPr/>
          </p:nvSpPr>
          <p:spPr>
            <a:xfrm>
              <a:off x="0" y="-9525"/>
              <a:ext cx="6551366" cy="3276502"/>
            </a:xfrm>
            <a:prstGeom prst="rect">
              <a:avLst/>
            </a:prstGeom>
          </p:spPr>
          <p:txBody>
            <a:bodyPr lIns="50800" tIns="50800" rIns="50800" bIns="50800" rtlCol="0" anchor="ctr"/>
            <a:lstStyle/>
            <a:p>
              <a:pPr algn="l">
                <a:lnSpc>
                  <a:spcPts val="6120"/>
                </a:lnSpc>
              </a:pPr>
              <a:r>
                <a:rPr lang="en-US" sz="5100" b="1" spc="47">
                  <a:solidFill>
                    <a:srgbClr val="35F31A"/>
                  </a:solidFill>
                  <a:latin typeface="TT Rounds Condensed Bold"/>
                  <a:ea typeface="TT Rounds Condensed Bold"/>
                  <a:cs typeface="TT Rounds Condensed Bold"/>
                  <a:sym typeface="TT Rounds Condensed Bold"/>
                </a:rPr>
                <a:t>ROMAINS 14:17</a:t>
              </a:r>
            </a:p>
            <a:p>
              <a:pPr algn="l">
                <a:lnSpc>
                  <a:spcPts val="6120"/>
                </a:lnSpc>
              </a:pPr>
              <a:endParaRPr lang="en-US" sz="5100" b="1" spc="47">
                <a:solidFill>
                  <a:srgbClr val="35F31A"/>
                </a:solidFill>
                <a:latin typeface="TT Rounds Condensed Bold"/>
                <a:ea typeface="TT Rounds Condensed Bold"/>
                <a:cs typeface="TT Rounds Condensed Bold"/>
                <a:sym typeface="TT Rounds Condensed Bold"/>
              </a:endParaRPr>
            </a:p>
            <a:p>
              <a:pPr algn="l">
                <a:lnSpc>
                  <a:spcPts val="6120"/>
                </a:lnSpc>
              </a:pPr>
              <a:r>
                <a:rPr lang="en-US" sz="5100" b="1" spc="47">
                  <a:solidFill>
                    <a:srgbClr val="35F31A"/>
                  </a:solidFill>
                  <a:latin typeface="TT Rounds Condensed Bold"/>
                  <a:ea typeface="TT Rounds Condensed Bold"/>
                  <a:cs typeface="TT Rounds Condensed Bold"/>
                  <a:sym typeface="TT Rounds Condensed Bold"/>
                </a:rPr>
                <a:t>MATTHIEU 10:7,8</a:t>
              </a:r>
            </a:p>
          </p:txBody>
        </p:sp>
      </p:grpSp>
      <p:sp>
        <p:nvSpPr>
          <p:cNvPr id="10" name="TextBox 10"/>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59</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946238" y="528972"/>
            <a:ext cx="7853946" cy="8426613"/>
          </a:xfrm>
          <a:prstGeom prst="rect">
            <a:avLst/>
          </a:prstGeom>
        </p:spPr>
        <p:txBody>
          <a:bodyPr lIns="0" tIns="0" rIns="0" bIns="0" rtlCol="0" anchor="t">
            <a:spAutoFit/>
          </a:bodyPr>
          <a:lstStyle/>
          <a:p>
            <a:pPr algn="l">
              <a:lnSpc>
                <a:spcPts val="5940"/>
              </a:lnSpc>
            </a:pPr>
            <a:r>
              <a:rPr lang="en-US" sz="4950" b="1" spc="46">
                <a:solidFill>
                  <a:srgbClr val="000000"/>
                </a:solidFill>
                <a:latin typeface="TT Rounds Condensed Bold"/>
                <a:ea typeface="TT Rounds Condensed Bold"/>
                <a:cs typeface="TT Rounds Condensed Bold"/>
                <a:sym typeface="TT Rounds Condensed Bold"/>
              </a:rPr>
              <a:t>LUC 4:43 / 8.1 / 16:16 </a:t>
            </a:r>
          </a:p>
          <a:p>
            <a:pPr algn="l">
              <a:lnSpc>
                <a:spcPts val="5940"/>
              </a:lnSpc>
            </a:pPr>
            <a:endParaRPr lang="en-US" sz="4950" b="1" spc="46">
              <a:solidFill>
                <a:srgbClr val="000000"/>
              </a:solidFill>
              <a:latin typeface="TT Rounds Condensed Bold"/>
              <a:ea typeface="TT Rounds Condensed Bold"/>
              <a:cs typeface="TT Rounds Condensed Bold"/>
              <a:sym typeface="TT Rounds Condensed Bold"/>
            </a:endParaRPr>
          </a:p>
          <a:p>
            <a:pPr algn="l">
              <a:lnSpc>
                <a:spcPts val="5940"/>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Le message que Jésus prêché:</a:t>
            </a:r>
          </a:p>
          <a:p>
            <a:pPr algn="ctr">
              <a:lnSpc>
                <a:spcPts val="5940"/>
              </a:lnSpc>
            </a:pPr>
            <a:r>
              <a:rPr lang="en-US" sz="4950" b="1" i="1" spc="46">
                <a:solidFill>
                  <a:srgbClr val="FF3C0A"/>
                </a:solidFill>
                <a:latin typeface="TT Rounds Condensed Bold Italics"/>
                <a:ea typeface="TT Rounds Condensed Bold Italics"/>
                <a:cs typeface="TT Rounds Condensed Bold Italics"/>
                <a:sym typeface="TT Rounds Condensed Bold Italics"/>
              </a:rPr>
              <a:t>« la bonne nouvelle </a:t>
            </a:r>
          </a:p>
          <a:p>
            <a:pPr algn="ctr">
              <a:lnSpc>
                <a:spcPts val="5940"/>
              </a:lnSpc>
            </a:pPr>
            <a:r>
              <a:rPr lang="en-US" sz="4950" b="1" i="1" spc="46">
                <a:solidFill>
                  <a:srgbClr val="FF3C0A"/>
                </a:solidFill>
                <a:latin typeface="TT Rounds Condensed Bold Italics"/>
                <a:ea typeface="TT Rounds Condensed Bold Italics"/>
                <a:cs typeface="TT Rounds Condensed Bold Italics"/>
                <a:sym typeface="TT Rounds Condensed Bold Italics"/>
              </a:rPr>
              <a:t>du Royaume »</a:t>
            </a:r>
          </a:p>
          <a:p>
            <a:pPr algn="l">
              <a:lnSpc>
                <a:spcPts val="5940"/>
              </a:lnSpc>
            </a:pPr>
            <a:endParaRPr lang="en-US" sz="4950" b="1" i="1" spc="46">
              <a:solidFill>
                <a:srgbClr val="FF3C0A"/>
              </a:solidFill>
              <a:latin typeface="TT Rounds Condensed Bold Italics"/>
              <a:ea typeface="TT Rounds Condensed Bold Italics"/>
              <a:cs typeface="TT Rounds Condensed Bold Italics"/>
              <a:sym typeface="TT Rounds Condensed Bold Italics"/>
            </a:endParaRPr>
          </a:p>
          <a:p>
            <a:pPr algn="l">
              <a:lnSpc>
                <a:spcPts val="5940"/>
              </a:lnSpc>
            </a:pPr>
            <a:r>
              <a:rPr lang="en-US" sz="4950" b="1" spc="46">
                <a:solidFill>
                  <a:srgbClr val="000000"/>
                </a:solidFill>
                <a:latin typeface="TT Rounds Condensed Bold"/>
                <a:ea typeface="TT Rounds Condensed Bold"/>
                <a:cs typeface="TT Rounds Condensed Bold"/>
                <a:sym typeface="TT Rounds Condensed Bold"/>
              </a:rPr>
              <a:t>ACTES 8:12</a:t>
            </a:r>
          </a:p>
          <a:p>
            <a:pPr algn="l">
              <a:lnSpc>
                <a:spcPts val="5940"/>
              </a:lnSpc>
            </a:pPr>
            <a:endParaRPr lang="en-US" sz="4950" b="1" spc="46">
              <a:solidFill>
                <a:srgbClr val="000000"/>
              </a:solidFill>
              <a:latin typeface="TT Rounds Condensed Bold"/>
              <a:ea typeface="TT Rounds Condensed Bold"/>
              <a:cs typeface="TT Rounds Condensed Bold"/>
              <a:sym typeface="TT Rounds Condensed Bold"/>
            </a:endParaRPr>
          </a:p>
          <a:p>
            <a:pPr algn="l">
              <a:lnSpc>
                <a:spcPts val="5940"/>
              </a:lnSpc>
            </a:pPr>
            <a:r>
              <a:rPr lang="en-US" sz="4950" b="1" i="1" spc="46">
                <a:solidFill>
                  <a:srgbClr val="0A33FF"/>
                </a:solidFill>
                <a:latin typeface="TT Rounds Condensed Bold Italics"/>
                <a:ea typeface="TT Rounds Condensed Bold Italics"/>
                <a:cs typeface="TT Rounds Condensed Bold Italics"/>
                <a:sym typeface="TT Rounds Condensed Bold Italics"/>
              </a:rPr>
              <a:t>Le message de Philippe</a:t>
            </a:r>
          </a:p>
          <a:p>
            <a:pPr algn="ctr">
              <a:lnSpc>
                <a:spcPts val="5940"/>
              </a:lnSpc>
            </a:pPr>
            <a:r>
              <a:rPr lang="en-US" sz="4950" b="1" i="1" spc="46">
                <a:solidFill>
                  <a:srgbClr val="FF3C0A"/>
                </a:solidFill>
                <a:latin typeface="TT Rounds Condensed Bold Italics"/>
                <a:ea typeface="TT Rounds Condensed Bold Italics"/>
                <a:cs typeface="TT Rounds Condensed Bold Italics"/>
                <a:sym typeface="TT Rounds Condensed Bold Italics"/>
              </a:rPr>
              <a:t>« la bonne nouvelle </a:t>
            </a:r>
          </a:p>
          <a:p>
            <a:pPr algn="ctr">
              <a:lnSpc>
                <a:spcPts val="5940"/>
              </a:lnSpc>
            </a:pPr>
            <a:r>
              <a:rPr lang="en-US" sz="4950" b="1" i="1" spc="46">
                <a:solidFill>
                  <a:srgbClr val="FF3C0A"/>
                </a:solidFill>
                <a:latin typeface="TT Rounds Condensed Bold Italics"/>
                <a:ea typeface="TT Rounds Condensed Bold Italics"/>
                <a:cs typeface="TT Rounds Condensed Bold Italics"/>
                <a:sym typeface="TT Rounds Condensed Bold Italics"/>
              </a:rPr>
              <a:t>du Royaume »</a:t>
            </a:r>
          </a:p>
        </p:txBody>
      </p:sp>
      <p:sp>
        <p:nvSpPr>
          <p:cNvPr id="4" name="TextBox 4"/>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6</a:t>
            </a:r>
          </a:p>
        </p:txBody>
      </p:sp>
      <p:sp>
        <p:nvSpPr>
          <p:cNvPr id="5" name="Freeform 5" descr="Jesus on the throne.jpg"/>
          <p:cNvSpPr/>
          <p:nvPr/>
        </p:nvSpPr>
        <p:spPr>
          <a:xfrm>
            <a:off x="9469737" y="2520952"/>
            <a:ext cx="8273766" cy="6205324"/>
          </a:xfrm>
          <a:custGeom>
            <a:avLst/>
            <a:gdLst/>
            <a:ahLst/>
            <a:cxnLst/>
            <a:rect l="l" t="t" r="r" b="b"/>
            <a:pathLst>
              <a:path w="8273766" h="6205324">
                <a:moveTo>
                  <a:pt x="0" y="0"/>
                </a:moveTo>
                <a:lnTo>
                  <a:pt x="8273766" y="0"/>
                </a:lnTo>
                <a:lnTo>
                  <a:pt x="8273766" y="6205324"/>
                </a:lnTo>
                <a:lnTo>
                  <a:pt x="0" y="6205324"/>
                </a:lnTo>
                <a:lnTo>
                  <a:pt x="0" y="0"/>
                </a:lnTo>
                <a:close/>
              </a:path>
            </a:pathLst>
          </a:custGeom>
          <a:blipFill>
            <a:blip r:embed="rId3"/>
            <a:stretch>
              <a:fillRect/>
            </a:stretch>
          </a:blipFill>
        </p:spPr>
        <p:txBody>
          <a:bodyPr/>
          <a:lstStyle/>
          <a:p>
            <a:endParaRPr lang="fr-CH"/>
          </a:p>
        </p:txBody>
      </p:sp>
      <p:grpSp>
        <p:nvGrpSpPr>
          <p:cNvPr id="6" name="Group 6"/>
          <p:cNvGrpSpPr/>
          <p:nvPr/>
        </p:nvGrpSpPr>
        <p:grpSpPr>
          <a:xfrm>
            <a:off x="12236145" y="5804061"/>
            <a:ext cx="273056" cy="2136765"/>
            <a:chOff x="0" y="0"/>
            <a:chExt cx="364074" cy="2849020"/>
          </a:xfrm>
        </p:grpSpPr>
        <p:sp>
          <p:nvSpPr>
            <p:cNvPr id="7" name="Freeform 7"/>
            <p:cNvSpPr/>
            <p:nvPr/>
          </p:nvSpPr>
          <p:spPr>
            <a:xfrm>
              <a:off x="0" y="0"/>
              <a:ext cx="364109" cy="2848991"/>
            </a:xfrm>
            <a:custGeom>
              <a:avLst/>
              <a:gdLst/>
              <a:ahLst/>
              <a:cxnLst/>
              <a:rect l="l" t="t" r="r" b="b"/>
              <a:pathLst>
                <a:path w="364109" h="2848991">
                  <a:moveTo>
                    <a:pt x="0" y="0"/>
                  </a:moveTo>
                  <a:lnTo>
                    <a:pt x="364109" y="0"/>
                  </a:lnTo>
                  <a:lnTo>
                    <a:pt x="364109" y="2848991"/>
                  </a:lnTo>
                  <a:lnTo>
                    <a:pt x="0" y="2848991"/>
                  </a:lnTo>
                  <a:close/>
                </a:path>
              </a:pathLst>
            </a:custGeom>
            <a:solidFill>
              <a:srgbClr val="BDC1C1">
                <a:alpha val="83922"/>
              </a:srgbClr>
            </a:solidFill>
          </p:spPr>
          <p:txBody>
            <a:bodyPr/>
            <a:lstStyle/>
            <a:p>
              <a:endParaRPr lang="fr-CH"/>
            </a:p>
          </p:txBody>
        </p:sp>
      </p:grpSp>
      <p:grpSp>
        <p:nvGrpSpPr>
          <p:cNvPr id="8" name="Group 8"/>
          <p:cNvGrpSpPr/>
          <p:nvPr/>
        </p:nvGrpSpPr>
        <p:grpSpPr>
          <a:xfrm>
            <a:off x="14174176" y="5804061"/>
            <a:ext cx="288968" cy="2136765"/>
            <a:chOff x="0" y="0"/>
            <a:chExt cx="385291" cy="2849020"/>
          </a:xfrm>
        </p:grpSpPr>
        <p:sp>
          <p:nvSpPr>
            <p:cNvPr id="9" name="Freeform 9"/>
            <p:cNvSpPr/>
            <p:nvPr/>
          </p:nvSpPr>
          <p:spPr>
            <a:xfrm>
              <a:off x="0" y="0"/>
              <a:ext cx="385318" cy="2848991"/>
            </a:xfrm>
            <a:custGeom>
              <a:avLst/>
              <a:gdLst/>
              <a:ahLst/>
              <a:cxnLst/>
              <a:rect l="l" t="t" r="r" b="b"/>
              <a:pathLst>
                <a:path w="385318" h="2848991">
                  <a:moveTo>
                    <a:pt x="0" y="0"/>
                  </a:moveTo>
                  <a:lnTo>
                    <a:pt x="385318" y="0"/>
                  </a:lnTo>
                  <a:lnTo>
                    <a:pt x="385318" y="2848991"/>
                  </a:lnTo>
                  <a:lnTo>
                    <a:pt x="0" y="2848991"/>
                  </a:lnTo>
                  <a:close/>
                </a:path>
              </a:pathLst>
            </a:custGeom>
            <a:solidFill>
              <a:srgbClr val="BDC1C1">
                <a:alpha val="83922"/>
              </a:srgbClr>
            </a:solidFill>
          </p:spPr>
          <p:txBody>
            <a:bodyPr/>
            <a:lstStyle/>
            <a:p>
              <a:endParaRPr lang="fr-CH"/>
            </a:p>
          </p:txBody>
        </p:sp>
      </p:grpSp>
      <p:grpSp>
        <p:nvGrpSpPr>
          <p:cNvPr id="10" name="Group 10"/>
          <p:cNvGrpSpPr/>
          <p:nvPr/>
        </p:nvGrpSpPr>
        <p:grpSpPr>
          <a:xfrm>
            <a:off x="9529197" y="457084"/>
            <a:ext cx="8154845" cy="1778292"/>
            <a:chOff x="0" y="0"/>
            <a:chExt cx="10873126" cy="2371056"/>
          </a:xfrm>
        </p:grpSpPr>
        <p:sp>
          <p:nvSpPr>
            <p:cNvPr id="11" name="Freeform 11"/>
            <p:cNvSpPr/>
            <p:nvPr/>
          </p:nvSpPr>
          <p:spPr>
            <a:xfrm>
              <a:off x="0" y="0"/>
              <a:ext cx="10873105" cy="2371090"/>
            </a:xfrm>
            <a:custGeom>
              <a:avLst/>
              <a:gdLst/>
              <a:ahLst/>
              <a:cxnLst/>
              <a:rect l="l" t="t" r="r" b="b"/>
              <a:pathLst>
                <a:path w="10873105" h="2371090">
                  <a:moveTo>
                    <a:pt x="57150" y="0"/>
                  </a:moveTo>
                  <a:lnTo>
                    <a:pt x="10815955" y="0"/>
                  </a:lnTo>
                  <a:cubicBezTo>
                    <a:pt x="10847578" y="0"/>
                    <a:pt x="10873105" y="25527"/>
                    <a:pt x="10873105" y="57150"/>
                  </a:cubicBezTo>
                  <a:lnTo>
                    <a:pt x="10873105" y="2313940"/>
                  </a:lnTo>
                  <a:cubicBezTo>
                    <a:pt x="10873105" y="2345563"/>
                    <a:pt x="10847578" y="2371090"/>
                    <a:pt x="10815955" y="2371090"/>
                  </a:cubicBezTo>
                  <a:lnTo>
                    <a:pt x="57150" y="2371090"/>
                  </a:lnTo>
                  <a:cubicBezTo>
                    <a:pt x="25527" y="2371090"/>
                    <a:pt x="0" y="2345563"/>
                    <a:pt x="0" y="2313940"/>
                  </a:cubicBezTo>
                  <a:lnTo>
                    <a:pt x="0" y="57150"/>
                  </a:lnTo>
                  <a:cubicBezTo>
                    <a:pt x="0" y="25527"/>
                    <a:pt x="25527" y="0"/>
                    <a:pt x="57150" y="0"/>
                  </a:cubicBezTo>
                  <a:moveTo>
                    <a:pt x="57150" y="114300"/>
                  </a:moveTo>
                  <a:lnTo>
                    <a:pt x="57150" y="57150"/>
                  </a:lnTo>
                  <a:lnTo>
                    <a:pt x="114300" y="57150"/>
                  </a:lnTo>
                  <a:lnTo>
                    <a:pt x="114300" y="2313940"/>
                  </a:lnTo>
                  <a:lnTo>
                    <a:pt x="57150" y="2313940"/>
                  </a:lnTo>
                  <a:lnTo>
                    <a:pt x="57150" y="2256790"/>
                  </a:lnTo>
                  <a:lnTo>
                    <a:pt x="10815955" y="2256790"/>
                  </a:lnTo>
                  <a:lnTo>
                    <a:pt x="10815955" y="2313940"/>
                  </a:lnTo>
                  <a:lnTo>
                    <a:pt x="10758805" y="2313940"/>
                  </a:lnTo>
                  <a:lnTo>
                    <a:pt x="10758805" y="57150"/>
                  </a:lnTo>
                  <a:lnTo>
                    <a:pt x="10815955" y="57150"/>
                  </a:lnTo>
                  <a:lnTo>
                    <a:pt x="10815955" y="114300"/>
                  </a:lnTo>
                  <a:lnTo>
                    <a:pt x="57150" y="114300"/>
                  </a:lnTo>
                  <a:close/>
                </a:path>
              </a:pathLst>
            </a:custGeom>
            <a:solidFill>
              <a:srgbClr val="F53119"/>
            </a:solidFill>
          </p:spPr>
          <p:txBody>
            <a:bodyPr/>
            <a:lstStyle/>
            <a:p>
              <a:endParaRPr lang="fr-CH"/>
            </a:p>
          </p:txBody>
        </p:sp>
        <p:sp>
          <p:nvSpPr>
            <p:cNvPr id="12" name="TextBox 12"/>
            <p:cNvSpPr txBox="1"/>
            <p:nvPr/>
          </p:nvSpPr>
          <p:spPr>
            <a:xfrm>
              <a:off x="0" y="0"/>
              <a:ext cx="10873126" cy="2371056"/>
            </a:xfrm>
            <a:prstGeom prst="rect">
              <a:avLst/>
            </a:prstGeom>
          </p:spPr>
          <p:txBody>
            <a:bodyPr lIns="50800" tIns="50800" rIns="50800" bIns="50800" rtlCol="0" anchor="ctr"/>
            <a:lstStyle/>
            <a:p>
              <a:pPr algn="ctr">
                <a:lnSpc>
                  <a:spcPts val="5940"/>
                </a:lnSpc>
              </a:pPr>
              <a:r>
                <a:rPr lang="en-US" sz="4950" b="1" spc="46">
                  <a:solidFill>
                    <a:srgbClr val="0A33FF"/>
                  </a:solidFill>
                  <a:latin typeface="TT Rounds Condensed Bold"/>
                  <a:ea typeface="TT Rounds Condensed Bold"/>
                  <a:cs typeface="TT Rounds Condensed Bold"/>
                  <a:sym typeface="TT Rounds Condensed Bold"/>
                </a:rPr>
                <a:t>LA BONNE NOUVELLE EST LE  </a:t>
              </a:r>
              <a:r>
                <a:rPr lang="en-US" sz="4950" b="1" spc="46">
                  <a:solidFill>
                    <a:srgbClr val="F53119"/>
                  </a:solidFill>
                  <a:latin typeface="TT Rounds Condensed Bold"/>
                  <a:ea typeface="TT Rounds Condensed Bold"/>
                  <a:cs typeface="TT Rounds Condensed Bold"/>
                  <a:sym typeface="TT Rounds Condensed Bold"/>
                </a:rPr>
                <a:t>ROYAUME DE DIEU</a:t>
              </a:r>
            </a:p>
          </p:txBody>
        </p:sp>
      </p:grpSp>
    </p:spTree>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778299" y="573428"/>
            <a:ext cx="14718007" cy="4977447"/>
          </a:xfrm>
          <a:prstGeom prst="rect">
            <a:avLst/>
          </a:prstGeom>
        </p:spPr>
        <p:txBody>
          <a:bodyPr lIns="0" tIns="0" rIns="0" bIns="0" rtlCol="0" anchor="t">
            <a:spAutoFit/>
          </a:bodyPr>
          <a:lstStyle/>
          <a:p>
            <a:pPr algn="ctr">
              <a:lnSpc>
                <a:spcPts val="5580"/>
              </a:lnSpc>
            </a:pPr>
            <a:r>
              <a:rPr lang="en-US" sz="4650" b="1" spc="43">
                <a:solidFill>
                  <a:srgbClr val="FF3C0A"/>
                </a:solidFill>
                <a:latin typeface="TT Rounds Condensed Bold"/>
                <a:ea typeface="TT Rounds Condensed Bold"/>
                <a:cs typeface="TT Rounds Condensed Bold"/>
                <a:sym typeface="TT Rounds Condensed Bold"/>
              </a:rPr>
              <a:t>ROYAUME DE DIEU ET GOUVERNEMENT APOSTOLIQUE</a:t>
            </a:r>
          </a:p>
          <a:p>
            <a:pPr algn="just">
              <a:lnSpc>
                <a:spcPts val="5580"/>
              </a:lnSpc>
            </a:pPr>
            <a:endParaRPr lang="en-US" sz="4650" b="1" spc="43">
              <a:solidFill>
                <a:srgbClr val="FF3C0A"/>
              </a:solidFill>
              <a:latin typeface="TT Rounds Condensed Bold"/>
              <a:ea typeface="TT Rounds Condensed Bold"/>
              <a:cs typeface="TT Rounds Condensed Bold"/>
              <a:sym typeface="TT Rounds Condensed Bold"/>
            </a:endParaRPr>
          </a:p>
          <a:p>
            <a:pPr algn="just">
              <a:lnSpc>
                <a:spcPts val="5580"/>
              </a:lnSpc>
            </a:pPr>
            <a:r>
              <a:rPr lang="en-US" sz="4650" b="1" i="1" spc="43">
                <a:solidFill>
                  <a:srgbClr val="0A33FF"/>
                </a:solidFill>
                <a:latin typeface="TT Rounds Condensed Bold Italics"/>
                <a:ea typeface="TT Rounds Condensed Bold Italics"/>
                <a:cs typeface="TT Rounds Condensed Bold Italics"/>
                <a:sym typeface="TT Rounds Condensed Bold Italics"/>
              </a:rPr>
              <a:t>Dieu a placé les uns dans l’assemblée: d'abord des apôtres, en second lieu des prophètes, en troisième lieu des docteurs, ensuite des miracles, puis des dons de grâce de guérisons, des aides, des gouvernements, [diverses] sortes de langues</a:t>
            </a:r>
            <a:r>
              <a:rPr lang="en-US" sz="4650" i="1" spc="43">
                <a:solidFill>
                  <a:srgbClr val="0A33FF"/>
                </a:solidFill>
                <a:latin typeface="TT Rounds Condensed Italics"/>
                <a:ea typeface="TT Rounds Condensed Italics"/>
                <a:cs typeface="TT Rounds Condensed Italics"/>
                <a:sym typeface="TT Rounds Condensed Italics"/>
              </a:rPr>
              <a:t> </a:t>
            </a:r>
            <a:r>
              <a:rPr lang="en-US" sz="4650" b="1" i="1" spc="43">
                <a:solidFill>
                  <a:srgbClr val="0A33FF"/>
                </a:solidFill>
                <a:latin typeface="TT Rounds Condensed Bold Italics"/>
                <a:ea typeface="TT Rounds Condensed Bold Italics"/>
                <a:cs typeface="TT Rounds Condensed Bold Italics"/>
                <a:sym typeface="TT Rounds Condensed Bold Italics"/>
              </a:rPr>
              <a:t>    </a:t>
            </a:r>
          </a:p>
          <a:p>
            <a:pPr algn="just">
              <a:lnSpc>
                <a:spcPts val="5580"/>
              </a:lnSpc>
            </a:pPr>
            <a:r>
              <a:rPr lang="en-US" sz="4650" b="1" i="1" spc="43">
                <a:solidFill>
                  <a:srgbClr val="0A33FF"/>
                </a:solidFill>
                <a:latin typeface="TT Rounds Condensed Bold Italics"/>
                <a:ea typeface="TT Rounds Condensed Bold Italics"/>
                <a:cs typeface="TT Rounds Condensed Bold Italics"/>
                <a:sym typeface="TT Rounds Condensed Bold Italics"/>
              </a:rPr>
              <a:t>                                                          </a:t>
            </a:r>
            <a:r>
              <a:rPr lang="en-US" sz="4650" b="1" spc="43">
                <a:solidFill>
                  <a:srgbClr val="FF3C0A"/>
                </a:solidFill>
                <a:latin typeface="TT Rounds Condensed Bold"/>
                <a:ea typeface="TT Rounds Condensed Bold"/>
                <a:cs typeface="TT Rounds Condensed Bold"/>
                <a:sym typeface="TT Rounds Condensed Bold"/>
              </a:rPr>
              <a:t>1 CORINTHIENS 12:28</a:t>
            </a:r>
          </a:p>
        </p:txBody>
      </p:sp>
      <p:grpSp>
        <p:nvGrpSpPr>
          <p:cNvPr id="4" name="Group 4"/>
          <p:cNvGrpSpPr/>
          <p:nvPr/>
        </p:nvGrpSpPr>
        <p:grpSpPr>
          <a:xfrm>
            <a:off x="3267184" y="6565484"/>
            <a:ext cx="11740237" cy="2251194"/>
            <a:chOff x="0" y="0"/>
            <a:chExt cx="15653649" cy="3001592"/>
          </a:xfrm>
        </p:grpSpPr>
        <p:sp>
          <p:nvSpPr>
            <p:cNvPr id="5" name="Freeform 5"/>
            <p:cNvSpPr/>
            <p:nvPr/>
          </p:nvSpPr>
          <p:spPr>
            <a:xfrm>
              <a:off x="0" y="0"/>
              <a:ext cx="15653638" cy="3001645"/>
            </a:xfrm>
            <a:custGeom>
              <a:avLst/>
              <a:gdLst/>
              <a:ahLst/>
              <a:cxnLst/>
              <a:rect l="l" t="t" r="r" b="b"/>
              <a:pathLst>
                <a:path w="15653638" h="3001645">
                  <a:moveTo>
                    <a:pt x="25400" y="0"/>
                  </a:moveTo>
                  <a:lnTo>
                    <a:pt x="15628238" y="0"/>
                  </a:lnTo>
                  <a:cubicBezTo>
                    <a:pt x="15642208" y="0"/>
                    <a:pt x="15653638" y="11430"/>
                    <a:pt x="15653638" y="25400"/>
                  </a:cubicBezTo>
                  <a:lnTo>
                    <a:pt x="15653638" y="2976245"/>
                  </a:lnTo>
                  <a:cubicBezTo>
                    <a:pt x="15653638" y="2990215"/>
                    <a:pt x="15642208" y="3001645"/>
                    <a:pt x="15628238" y="3001645"/>
                  </a:cubicBezTo>
                  <a:lnTo>
                    <a:pt x="25400" y="3001645"/>
                  </a:lnTo>
                  <a:cubicBezTo>
                    <a:pt x="11430" y="3001645"/>
                    <a:pt x="0" y="2990215"/>
                    <a:pt x="0" y="2976245"/>
                  </a:cubicBezTo>
                  <a:lnTo>
                    <a:pt x="0" y="25400"/>
                  </a:lnTo>
                  <a:cubicBezTo>
                    <a:pt x="0" y="11430"/>
                    <a:pt x="11430" y="0"/>
                    <a:pt x="25400" y="0"/>
                  </a:cubicBezTo>
                  <a:moveTo>
                    <a:pt x="25400" y="50800"/>
                  </a:moveTo>
                  <a:lnTo>
                    <a:pt x="25400" y="25400"/>
                  </a:lnTo>
                  <a:lnTo>
                    <a:pt x="50800" y="25400"/>
                  </a:lnTo>
                  <a:lnTo>
                    <a:pt x="50800" y="2976245"/>
                  </a:lnTo>
                  <a:lnTo>
                    <a:pt x="25400" y="2976245"/>
                  </a:lnTo>
                  <a:lnTo>
                    <a:pt x="25400" y="2950845"/>
                  </a:lnTo>
                  <a:lnTo>
                    <a:pt x="15628238" y="2950845"/>
                  </a:lnTo>
                  <a:lnTo>
                    <a:pt x="15628238" y="2976245"/>
                  </a:lnTo>
                  <a:lnTo>
                    <a:pt x="15602838" y="2976245"/>
                  </a:lnTo>
                  <a:lnTo>
                    <a:pt x="15602838" y="25400"/>
                  </a:lnTo>
                  <a:lnTo>
                    <a:pt x="15628238" y="25400"/>
                  </a:lnTo>
                  <a:lnTo>
                    <a:pt x="15628238" y="50800"/>
                  </a:lnTo>
                  <a:lnTo>
                    <a:pt x="25400" y="50800"/>
                  </a:lnTo>
                  <a:close/>
                </a:path>
              </a:pathLst>
            </a:custGeom>
            <a:solidFill>
              <a:srgbClr val="F53119"/>
            </a:solidFill>
          </p:spPr>
          <p:txBody>
            <a:bodyPr/>
            <a:lstStyle/>
            <a:p>
              <a:endParaRPr lang="fr-CH"/>
            </a:p>
          </p:txBody>
        </p:sp>
        <p:sp>
          <p:nvSpPr>
            <p:cNvPr id="6" name="TextBox 6"/>
            <p:cNvSpPr txBox="1"/>
            <p:nvPr/>
          </p:nvSpPr>
          <p:spPr>
            <a:xfrm>
              <a:off x="0" y="-9525"/>
              <a:ext cx="15653649" cy="3011117"/>
            </a:xfrm>
            <a:prstGeom prst="rect">
              <a:avLst/>
            </a:prstGeom>
          </p:spPr>
          <p:txBody>
            <a:bodyPr lIns="50800" tIns="50800" rIns="50800" bIns="50800" rtlCol="0" anchor="ctr"/>
            <a:lstStyle/>
            <a:p>
              <a:pPr algn="ctr">
                <a:lnSpc>
                  <a:spcPts val="5670"/>
                </a:lnSpc>
              </a:pPr>
              <a:r>
                <a:rPr lang="en-US" sz="4725" b="1" spc="44">
                  <a:solidFill>
                    <a:srgbClr val="0A33FF"/>
                  </a:solidFill>
                  <a:latin typeface="TT Rounds Condensed Bold"/>
                  <a:ea typeface="TT Rounds Condensed Bold"/>
                  <a:cs typeface="TT Rounds Condensed Bold"/>
                  <a:sym typeface="TT Rounds Condensed Bold"/>
                </a:rPr>
                <a:t>Le Gouvernement du Royaume sur la terre doit représenter le gouvernement du Royaume qui est dans le Ciel.</a:t>
              </a:r>
            </a:p>
          </p:txBody>
        </p:sp>
      </p:grpSp>
      <p:sp>
        <p:nvSpPr>
          <p:cNvPr id="7" name="TextBox 7"/>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60</a:t>
            </a:r>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795776" y="648023"/>
            <a:ext cx="14696447" cy="2638501"/>
          </a:xfrm>
          <a:prstGeom prst="rect">
            <a:avLst/>
          </a:prstGeom>
        </p:spPr>
        <p:txBody>
          <a:bodyPr lIns="0" tIns="0" rIns="0" bIns="0" rtlCol="0" anchor="t">
            <a:spAutoFit/>
          </a:bodyPr>
          <a:lstStyle/>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Et ayant appelé ses douze disciples, il leur donna autorité sur les esprits immondes pour les chasser, et pour guérir toute maladie et toute langueur. Or ce sont ici les noms des douze apôtres…                                                   </a:t>
            </a:r>
            <a:r>
              <a:rPr lang="en-US" sz="4500" b="1" spc="42">
                <a:solidFill>
                  <a:srgbClr val="FF3C0A"/>
                </a:solidFill>
                <a:latin typeface="TT Rounds Condensed Bold"/>
                <a:ea typeface="TT Rounds Condensed Bold"/>
                <a:cs typeface="TT Rounds Condensed Bold"/>
                <a:sym typeface="TT Rounds Condensed Bold"/>
              </a:rPr>
              <a:t> MATTHIEU 10:1,2</a:t>
            </a:r>
          </a:p>
        </p:txBody>
      </p:sp>
      <p:sp>
        <p:nvSpPr>
          <p:cNvPr id="4" name="TextBox 4"/>
          <p:cNvSpPr txBox="1"/>
          <p:nvPr/>
        </p:nvSpPr>
        <p:spPr>
          <a:xfrm>
            <a:off x="1687341" y="4582637"/>
            <a:ext cx="15041742" cy="2638501"/>
          </a:xfrm>
          <a:prstGeom prst="rect">
            <a:avLst/>
          </a:prstGeom>
        </p:spPr>
        <p:txBody>
          <a:bodyPr lIns="0" tIns="0" rIns="0" bIns="0" rtlCol="0" anchor="t">
            <a:spAutoFit/>
          </a:bodyPr>
          <a:lstStyle/>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Or après ces choses, le Seigneur en désigna aussi soixante-dix autres, et les envoya deux à deux devant sa face dans toutes les villes et dans tous les lieux où il devait lui-même aller                       </a:t>
            </a:r>
          </a:p>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                                                                       </a:t>
            </a:r>
            <a:r>
              <a:rPr lang="en-US" sz="4500" b="1" spc="42">
                <a:solidFill>
                  <a:srgbClr val="FF3C0A"/>
                </a:solidFill>
                <a:latin typeface="TT Rounds Condensed Bold"/>
                <a:ea typeface="TT Rounds Condensed Bold"/>
                <a:cs typeface="TT Rounds Condensed Bold"/>
                <a:sym typeface="TT Rounds Condensed Bold"/>
              </a:rPr>
              <a:t>LUC 10:1</a:t>
            </a:r>
            <a:r>
              <a:rPr lang="en-US" sz="4500" b="1" i="1" spc="42">
                <a:solidFill>
                  <a:srgbClr val="0A33FF"/>
                </a:solidFill>
                <a:latin typeface="TT Rounds Condensed Bold Italics"/>
                <a:ea typeface="TT Rounds Condensed Bold Italics"/>
                <a:cs typeface="TT Rounds Condensed Bold Italics"/>
                <a:sym typeface="TT Rounds Condensed Bold Italics"/>
              </a:rPr>
              <a:t>                                             </a:t>
            </a:r>
            <a:r>
              <a:rPr lang="en-US" sz="4500" b="1" spc="42">
                <a:solidFill>
                  <a:srgbClr val="FF3C0A"/>
                </a:solidFill>
                <a:latin typeface="TT Rounds Condensed Bold"/>
                <a:ea typeface="TT Rounds Condensed Bold"/>
                <a:cs typeface="TT Rounds Condensed Bold"/>
                <a:sym typeface="TT Rounds Condensed Bold"/>
              </a:rPr>
              <a:t>           </a:t>
            </a:r>
          </a:p>
        </p:txBody>
      </p:sp>
      <p:sp>
        <p:nvSpPr>
          <p:cNvPr id="5" name="TextBox 5"/>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61</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614076" y="390487"/>
            <a:ext cx="17059849" cy="9496501"/>
          </a:xfrm>
          <a:prstGeom prst="rect">
            <a:avLst/>
          </a:prstGeom>
        </p:spPr>
        <p:txBody>
          <a:bodyPr lIns="0" tIns="0" rIns="0" bIns="0" rtlCol="0" anchor="t">
            <a:spAutoFit/>
          </a:bodyPr>
          <a:lstStyle/>
          <a:p>
            <a:pPr algn="ctr">
              <a:lnSpc>
                <a:spcPts val="5400"/>
              </a:lnSpc>
            </a:pPr>
            <a:r>
              <a:rPr lang="en-US" sz="4500" b="1" spc="42">
                <a:solidFill>
                  <a:srgbClr val="FF4013"/>
                </a:solidFill>
                <a:latin typeface="TT Rounds Condensed Bold"/>
                <a:ea typeface="TT Rounds Condensed Bold"/>
                <a:cs typeface="TT Rounds Condensed Bold"/>
                <a:sym typeface="TT Rounds Condensed Bold"/>
              </a:rPr>
              <a:t>SIGNIFICATION DU MOT APOTRE</a:t>
            </a:r>
          </a:p>
          <a:p>
            <a:pPr algn="ctr">
              <a:lnSpc>
                <a:spcPts val="5400"/>
              </a:lnSpc>
            </a:pPr>
            <a:r>
              <a:rPr lang="en-US" sz="4500" b="1" spc="42">
                <a:solidFill>
                  <a:srgbClr val="FF4013"/>
                </a:solidFill>
                <a:latin typeface="TT Rounds Condensed Bold"/>
                <a:ea typeface="TT Rounds Condensed Bold"/>
                <a:cs typeface="TT Rounds Condensed Bold"/>
                <a:sym typeface="TT Rounds Condensed Bold"/>
              </a:rPr>
              <a:t>et son implication dans la comprehension du Royaume</a:t>
            </a:r>
          </a:p>
          <a:p>
            <a:pPr algn="just">
              <a:lnSpc>
                <a:spcPts val="5400"/>
              </a:lnSpc>
            </a:pPr>
            <a:endParaRPr lang="en-US" sz="4500" b="1" spc="42">
              <a:solidFill>
                <a:srgbClr val="FF4013"/>
              </a:solidFill>
              <a:latin typeface="TT Rounds Condensed Bold"/>
              <a:ea typeface="TT Rounds Condensed Bold"/>
              <a:cs typeface="TT Rounds Condensed Bold"/>
              <a:sym typeface="TT Rounds Condensed Bold"/>
            </a:endParaRP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Dans le Nouveau Testament et dans d'autres littératures classiques grecques, </a:t>
            </a:r>
            <a:r>
              <a:rPr lang="en-US" sz="4500" b="1" spc="42">
                <a:solidFill>
                  <a:srgbClr val="FF3C0A"/>
                </a:solidFill>
                <a:latin typeface="TT Rounds Condensed Bold"/>
                <a:ea typeface="TT Rounds Condensed Bold"/>
                <a:cs typeface="TT Rounds Condensed Bold"/>
                <a:sym typeface="TT Rounds Condensed Bold"/>
              </a:rPr>
              <a:t>apostolos</a:t>
            </a:r>
            <a:r>
              <a:rPr lang="en-US" sz="4500" b="1" spc="42">
                <a:solidFill>
                  <a:srgbClr val="0A33FF"/>
                </a:solidFill>
                <a:latin typeface="TT Rounds Condensed Bold"/>
                <a:ea typeface="TT Rounds Condensed Bold"/>
                <a:cs typeface="TT Rounds Condensed Bold"/>
                <a:sym typeface="TT Rounds Condensed Bold"/>
              </a:rPr>
              <a:t> a le sens simple de "</a:t>
            </a:r>
            <a:r>
              <a:rPr lang="en-US" sz="4500" b="1" i="1" spc="42">
                <a:solidFill>
                  <a:srgbClr val="F53119"/>
                </a:solidFill>
                <a:latin typeface="TT Rounds Condensed Bold Italics"/>
                <a:ea typeface="TT Rounds Condensed Bold Italics"/>
                <a:cs typeface="TT Rounds Condensed Bold Italics"/>
                <a:sym typeface="TT Rounds Condensed Bold Italics"/>
              </a:rPr>
              <a:t>celui qui est envoyé en tant que représentant d'un autre</a:t>
            </a:r>
            <a:r>
              <a:rPr lang="en-US" sz="4500" b="1" spc="42">
                <a:solidFill>
                  <a:srgbClr val="0A33FF"/>
                </a:solidFill>
                <a:latin typeface="TT Rounds Condensed Bold"/>
                <a:ea typeface="TT Rounds Condensed Bold"/>
                <a:cs typeface="TT Rounds Condensed Bold"/>
                <a:sym typeface="TT Rounds Condensed Bold"/>
              </a:rPr>
              <a:t>" : son autorité et sa puissance proviennent de celui qui l’envoie.</a:t>
            </a:r>
          </a:p>
          <a:p>
            <a:pPr algn="just">
              <a:lnSpc>
                <a:spcPts val="5400"/>
              </a:lnSpc>
            </a:pPr>
            <a:endParaRPr lang="en-US" sz="4500" b="1" spc="42">
              <a:solidFill>
                <a:srgbClr val="0A33FF"/>
              </a:solidFill>
              <a:latin typeface="TT Rounds Condensed Bold"/>
              <a:ea typeface="TT Rounds Condensed Bold"/>
              <a:cs typeface="TT Rounds Condensed Bold"/>
              <a:sym typeface="TT Rounds Condensed Bold"/>
            </a:endParaRPr>
          </a:p>
          <a:p>
            <a:pPr algn="just">
              <a:lnSpc>
                <a:spcPts val="5400"/>
              </a:lnSpc>
            </a:pPr>
            <a:r>
              <a:rPr lang="en-US" sz="4500" b="1" spc="42">
                <a:solidFill>
                  <a:srgbClr val="FF3C0A"/>
                </a:solidFill>
                <a:latin typeface="TT Rounds Condensed Bold"/>
                <a:ea typeface="TT Rounds Condensed Bold"/>
                <a:cs typeface="TT Rounds Condensed Bold"/>
                <a:sym typeface="TT Rounds Condensed Bold"/>
              </a:rPr>
              <a:t>Apostolos,</a:t>
            </a:r>
            <a:r>
              <a:rPr lang="en-US" sz="4500" b="1" spc="42">
                <a:solidFill>
                  <a:srgbClr val="0A33FF"/>
                </a:solidFill>
                <a:latin typeface="TT Rounds Condensed Bold"/>
                <a:ea typeface="TT Rounds Condensed Bold"/>
                <a:cs typeface="TT Rounds Condensed Bold"/>
                <a:sym typeface="TT Rounds Condensed Bold"/>
              </a:rPr>
              <a:t> dans la Grèce antique, était un terme de marine décrivant un cargo ou une force navale.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Au fil du temps, le sens s’est axé sur une force navale envoyée avec une mission spécifique, et finalement réduit au </a:t>
            </a:r>
            <a:r>
              <a:rPr lang="en-US" sz="4500" b="1" spc="42">
                <a:solidFill>
                  <a:srgbClr val="F53119"/>
                </a:solidFill>
                <a:latin typeface="TT Rounds Condensed Bold"/>
                <a:ea typeface="TT Rounds Condensed Bold"/>
                <a:cs typeface="TT Rounds Condensed Bold"/>
                <a:sym typeface="TT Rounds Condensed Bold"/>
              </a:rPr>
              <a:t>chef de l'expédition qui était un émissaire représentant la nation</a:t>
            </a:r>
            <a:r>
              <a:rPr lang="en-US" sz="4500" b="1" spc="42">
                <a:solidFill>
                  <a:srgbClr val="0A33FF"/>
                </a:solidFill>
                <a:latin typeface="TT Rounds Condensed Bold"/>
                <a:ea typeface="TT Rounds Condensed Bold"/>
                <a:cs typeface="TT Rounds Condensed Bold"/>
                <a:sym typeface="TT Rounds Condensed Bold"/>
              </a:rPr>
              <a:t>. Les Romains utilisaient le mot dans ce sens. </a:t>
            </a:r>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623931" y="660390"/>
            <a:ext cx="16912862" cy="6810451"/>
          </a:xfrm>
          <a:prstGeom prst="rect">
            <a:avLst/>
          </a:prstGeom>
        </p:spPr>
        <p:txBody>
          <a:bodyPr lIns="0" tIns="0" rIns="0" bIns="0" rtlCol="0" anchor="t">
            <a:spAutoFit/>
          </a:bodyPr>
          <a:lstStyle/>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Le mot </a:t>
            </a:r>
            <a:r>
              <a:rPr lang="en-US" sz="4500" b="1" spc="42">
                <a:solidFill>
                  <a:srgbClr val="FF3C0A"/>
                </a:solidFill>
                <a:latin typeface="TT Rounds Condensed Bold"/>
                <a:ea typeface="TT Rounds Condensed Bold"/>
                <a:cs typeface="TT Rounds Condensed Bold"/>
                <a:sym typeface="TT Rounds Condensed Bold"/>
              </a:rPr>
              <a:t>apostolos</a:t>
            </a:r>
            <a:r>
              <a:rPr lang="en-US" sz="4500" b="1" spc="42">
                <a:solidFill>
                  <a:srgbClr val="0A33FF"/>
                </a:solidFill>
                <a:latin typeface="TT Rounds Condensed Bold"/>
                <a:ea typeface="TT Rounds Condensed Bold"/>
                <a:cs typeface="TT Rounds Condensed Bold"/>
                <a:sym typeface="TT Rounds Condensed Bold"/>
              </a:rPr>
              <a:t> a été utilisé par les Grecs et les Romains pour décrire des </a:t>
            </a:r>
            <a:r>
              <a:rPr lang="en-US" sz="4500" b="1" spc="42">
                <a:solidFill>
                  <a:srgbClr val="F53119"/>
                </a:solidFill>
                <a:latin typeface="TT Rounds Condensed Bold"/>
                <a:ea typeface="TT Rounds Condensed Bold"/>
                <a:cs typeface="TT Rounds Condensed Bold"/>
                <a:sym typeface="TT Rounds Condensed Bold"/>
              </a:rPr>
              <a:t>envoyés spéciaux pour établir la domination de l'empire</a:t>
            </a:r>
            <a:r>
              <a:rPr lang="en-US" sz="4500" b="1" spc="42">
                <a:solidFill>
                  <a:srgbClr val="0A33FF"/>
                </a:solidFill>
                <a:latin typeface="TT Rounds Condensed Bold"/>
                <a:ea typeface="TT Rounds Condensed Bold"/>
                <a:cs typeface="TT Rounds Condensed Bold"/>
                <a:sym typeface="TT Rounds Condensed Bold"/>
              </a:rPr>
              <a:t>. Ces émissaires étaient envoyés dans certains territoires et chargés de soumettre, conquérir, convertir, instruire, former et établir de nouveaux sujets dans la culture de leur empire. </a:t>
            </a:r>
          </a:p>
          <a:p>
            <a:pPr algn="just">
              <a:lnSpc>
                <a:spcPts val="5400"/>
              </a:lnSpc>
            </a:pPr>
            <a:endParaRPr lang="en-US" sz="4500" b="1" spc="42">
              <a:solidFill>
                <a:srgbClr val="0A33FF"/>
              </a:solidFill>
              <a:latin typeface="TT Rounds Condensed Bold"/>
              <a:ea typeface="TT Rounds Condensed Bold"/>
              <a:cs typeface="TT Rounds Condensed Bold"/>
              <a:sym typeface="TT Rounds Condensed Bold"/>
            </a:endParaRP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Cet « </a:t>
            </a:r>
            <a:r>
              <a:rPr lang="en-US" sz="4500" b="1" spc="42">
                <a:solidFill>
                  <a:srgbClr val="FF3C0A"/>
                </a:solidFill>
                <a:latin typeface="TT Rounds Condensed Bold"/>
                <a:ea typeface="TT Rounds Condensed Bold"/>
                <a:cs typeface="TT Rounds Condensed Bold"/>
                <a:sym typeface="TT Rounds Condensed Bold"/>
              </a:rPr>
              <a:t>apôtre </a:t>
            </a:r>
            <a:r>
              <a:rPr lang="en-US" sz="4500" b="1" spc="42">
                <a:solidFill>
                  <a:srgbClr val="0A33FF"/>
                </a:solidFill>
                <a:latin typeface="TT Rounds Condensed Bold"/>
                <a:ea typeface="TT Rounds Condensed Bold"/>
                <a:cs typeface="TT Rounds Condensed Bold"/>
                <a:sym typeface="TT Rounds Condensed Bold"/>
              </a:rPr>
              <a:t>» était chargé de </a:t>
            </a:r>
            <a:r>
              <a:rPr lang="en-US" sz="4500" b="1" spc="42">
                <a:solidFill>
                  <a:srgbClr val="F53119"/>
                </a:solidFill>
                <a:latin typeface="TT Rounds Condensed Bold"/>
                <a:ea typeface="TT Rounds Condensed Bold"/>
                <a:cs typeface="TT Rounds Condensed Bold"/>
                <a:sym typeface="TT Rounds Condensed Bold"/>
              </a:rPr>
              <a:t>porter la civilisation de Rome dans ce nouveau territoire</a:t>
            </a:r>
            <a:r>
              <a:rPr lang="en-US" sz="4500" b="1" spc="42">
                <a:solidFill>
                  <a:srgbClr val="0A33FF"/>
                </a:solidFill>
                <a:latin typeface="TT Rounds Condensed Bold"/>
                <a:ea typeface="TT Rounds Condensed Bold"/>
                <a:cs typeface="TT Rounds Condensed Bold"/>
                <a:sym typeface="TT Rounds Condensed Bold"/>
              </a:rPr>
              <a:t>. En transformant les systèmes juridiques, financiers et éducatifs, il s'assurait que la vie, dans cette nouvelle terre, était la même que chez lui, pour qu’il se sente « comme à la maison ». </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865622" y="727748"/>
            <a:ext cx="16556756" cy="5419801"/>
          </a:xfrm>
          <a:prstGeom prst="rect">
            <a:avLst/>
          </a:prstGeom>
        </p:spPr>
        <p:txBody>
          <a:bodyPr lIns="0" tIns="0" rIns="0" bIns="0" rtlCol="0" anchor="t">
            <a:spAutoFit/>
          </a:bodyPr>
          <a:lstStyle/>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Aujourd’hui, nous avons tendance à faire beaucoup d'autres choses, mais dans son cœur, l'apôtre était tout simplement un fabricant de culture.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Il était là pour que les choses soient comparables et ressenties comme à Rome. Grâce à ses travaux, le nouveau territoire devenait un avant-poste souhaité par  l'empire : </a:t>
            </a:r>
            <a:r>
              <a:rPr lang="en-US" sz="4500" b="1" spc="42">
                <a:solidFill>
                  <a:srgbClr val="F53119"/>
                </a:solidFill>
                <a:latin typeface="TT Rounds Condensed Bold"/>
                <a:ea typeface="TT Rounds Condensed Bold"/>
                <a:cs typeface="TT Rounds Condensed Bold"/>
                <a:sym typeface="TT Rounds Condensed Bold"/>
              </a:rPr>
              <a:t>un endroit où même l'empereur était à l’aise, en le visitant, comme s’il était chez lui à Rome.</a:t>
            </a:r>
            <a:r>
              <a:rPr lang="en-US" sz="4500" b="1" spc="42">
                <a:solidFill>
                  <a:srgbClr val="0A33FF"/>
                </a:solidFill>
                <a:latin typeface="TT Rounds Condensed Bold"/>
                <a:ea typeface="TT Rounds Condensed Bold"/>
                <a:cs typeface="TT Rounds Condensed Bold"/>
                <a:sym typeface="TT Rounds Condensed Bold"/>
              </a:rPr>
              <a:t> </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865622" y="488067"/>
            <a:ext cx="16556756" cy="6115126"/>
          </a:xfrm>
          <a:prstGeom prst="rect">
            <a:avLst/>
          </a:prstGeom>
        </p:spPr>
        <p:txBody>
          <a:bodyPr lIns="0" tIns="0" rIns="0" bIns="0" rtlCol="0" anchor="t">
            <a:spAutoFit/>
          </a:bodyPr>
          <a:lstStyle/>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Il n'est pas difficile de voir ce que les auteurs du Nouveau Testament avaient en tête quand ils écrivaient sur les « apôtres ». Ils ont utilisé des éléments de l'empire romain pour illustrer une pratique essentielle de l'Eglise.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Ils voulaient que nous sachions que nous sommes mandatés pour établir la culture du ciel ici, sur la terre. </a:t>
            </a:r>
          </a:p>
          <a:p>
            <a:pPr algn="just">
              <a:lnSpc>
                <a:spcPts val="5400"/>
              </a:lnSpc>
            </a:pPr>
            <a:r>
              <a:rPr lang="en-US" sz="4500" b="1" spc="42">
                <a:solidFill>
                  <a:srgbClr val="0A33FF"/>
                </a:solidFill>
                <a:latin typeface="TT Rounds Condensed Bold"/>
                <a:ea typeface="TT Rounds Condensed Bold"/>
                <a:cs typeface="TT Rounds Condensed Bold"/>
                <a:sym typeface="TT Rounds Condensed Bold"/>
              </a:rPr>
              <a:t>Cette réalité apostolique nous oblige à redéfinir le monde dans lequel nous vivons - </a:t>
            </a:r>
            <a:r>
              <a:rPr lang="en-US" sz="4500" b="1" spc="42">
                <a:solidFill>
                  <a:srgbClr val="FF4013"/>
                </a:solidFill>
                <a:latin typeface="TT Rounds Condensed Bold"/>
                <a:ea typeface="TT Rounds Condensed Bold"/>
                <a:cs typeface="TT Rounds Condensed Bold"/>
                <a:sym typeface="TT Rounds Condensed Bold"/>
              </a:rPr>
              <a:t>construire le genre d'endroit que notre Roi trouverait confortable, comme chez Lui.</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Screen Shot 2014-09-26 at 16.14.31.png"/>
          <p:cNvSpPr/>
          <p:nvPr/>
        </p:nvSpPr>
        <p:spPr>
          <a:xfrm>
            <a:off x="1987153" y="7177835"/>
            <a:ext cx="14328875" cy="4459173"/>
          </a:xfrm>
          <a:custGeom>
            <a:avLst/>
            <a:gdLst/>
            <a:ahLst/>
            <a:cxnLst/>
            <a:rect l="l" t="t" r="r" b="b"/>
            <a:pathLst>
              <a:path w="14328875" h="4459173">
                <a:moveTo>
                  <a:pt x="0" y="0"/>
                </a:moveTo>
                <a:lnTo>
                  <a:pt x="14328875" y="0"/>
                </a:lnTo>
                <a:lnTo>
                  <a:pt x="14328875" y="4459173"/>
                </a:lnTo>
                <a:lnTo>
                  <a:pt x="0" y="4459173"/>
                </a:lnTo>
                <a:lnTo>
                  <a:pt x="0" y="0"/>
                </a:lnTo>
                <a:close/>
              </a:path>
            </a:pathLst>
          </a:custGeom>
          <a:blipFill>
            <a:blip r:embed="rId3"/>
            <a:stretch>
              <a:fillRect l="-5" r="-5"/>
            </a:stretch>
          </a:blipFill>
        </p:spPr>
        <p:txBody>
          <a:bodyPr/>
          <a:lstStyle/>
          <a:p>
            <a:endParaRPr lang="fr-CH"/>
          </a:p>
        </p:txBody>
      </p:sp>
      <p:sp>
        <p:nvSpPr>
          <p:cNvPr id="4" name="TextBox 4"/>
          <p:cNvSpPr txBox="1"/>
          <p:nvPr/>
        </p:nvSpPr>
        <p:spPr>
          <a:xfrm>
            <a:off x="832899" y="63249"/>
            <a:ext cx="16978688" cy="1583533"/>
          </a:xfrm>
          <a:prstGeom prst="rect">
            <a:avLst/>
          </a:prstGeom>
        </p:spPr>
        <p:txBody>
          <a:bodyPr lIns="0" tIns="0" rIns="0" bIns="0" rtlCol="0" anchor="t">
            <a:spAutoFit/>
          </a:bodyPr>
          <a:lstStyle/>
          <a:p>
            <a:pPr algn="ctr">
              <a:lnSpc>
                <a:spcPts val="6120"/>
              </a:lnSpc>
            </a:pPr>
            <a:r>
              <a:rPr lang="en-US" sz="5100" b="1">
                <a:solidFill>
                  <a:srgbClr val="FF3C0A"/>
                </a:solidFill>
                <a:latin typeface="Gill Sans Bold"/>
                <a:ea typeface="Gill Sans Bold"/>
                <a:cs typeface="Gill Sans Bold"/>
                <a:sym typeface="Gill Sans Bold"/>
              </a:rPr>
              <a:t>Nous avons besoin de devenir conscients </a:t>
            </a:r>
          </a:p>
          <a:p>
            <a:pPr algn="ctr">
              <a:lnSpc>
                <a:spcPts val="6120"/>
              </a:lnSpc>
            </a:pPr>
            <a:r>
              <a:rPr lang="en-US" sz="5100" b="1">
                <a:solidFill>
                  <a:srgbClr val="FF3C0A"/>
                </a:solidFill>
                <a:latin typeface="Gill Sans Bold"/>
                <a:ea typeface="Gill Sans Bold"/>
                <a:cs typeface="Gill Sans Bold"/>
                <a:sym typeface="Gill Sans Bold"/>
              </a:rPr>
              <a:t>de notre destinée royale.</a:t>
            </a:r>
          </a:p>
        </p:txBody>
      </p:sp>
      <p:sp>
        <p:nvSpPr>
          <p:cNvPr id="5" name="Freeform 5"/>
          <p:cNvSpPr/>
          <p:nvPr/>
        </p:nvSpPr>
        <p:spPr>
          <a:xfrm>
            <a:off x="6081693" y="5462246"/>
            <a:ext cx="5016787" cy="1915941"/>
          </a:xfrm>
          <a:custGeom>
            <a:avLst/>
            <a:gdLst/>
            <a:ahLst/>
            <a:cxnLst/>
            <a:rect l="l" t="t" r="r" b="b"/>
            <a:pathLst>
              <a:path w="5016787" h="1915941">
                <a:moveTo>
                  <a:pt x="0" y="0"/>
                </a:moveTo>
                <a:lnTo>
                  <a:pt x="5016787" y="0"/>
                </a:lnTo>
                <a:lnTo>
                  <a:pt x="5016787" y="1915941"/>
                </a:lnTo>
                <a:lnTo>
                  <a:pt x="0" y="19159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H"/>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Screen Shot 2014-09-26 at 16.14.31.png"/>
          <p:cNvSpPr/>
          <p:nvPr/>
        </p:nvSpPr>
        <p:spPr>
          <a:xfrm>
            <a:off x="1987153" y="7284992"/>
            <a:ext cx="14328875" cy="4459173"/>
          </a:xfrm>
          <a:custGeom>
            <a:avLst/>
            <a:gdLst/>
            <a:ahLst/>
            <a:cxnLst/>
            <a:rect l="l" t="t" r="r" b="b"/>
            <a:pathLst>
              <a:path w="14328875" h="4459173">
                <a:moveTo>
                  <a:pt x="0" y="0"/>
                </a:moveTo>
                <a:lnTo>
                  <a:pt x="14328875" y="0"/>
                </a:lnTo>
                <a:lnTo>
                  <a:pt x="14328875" y="4459173"/>
                </a:lnTo>
                <a:lnTo>
                  <a:pt x="0" y="4459173"/>
                </a:lnTo>
                <a:lnTo>
                  <a:pt x="0" y="0"/>
                </a:lnTo>
                <a:close/>
              </a:path>
            </a:pathLst>
          </a:custGeom>
          <a:blipFill>
            <a:blip r:embed="rId3"/>
            <a:stretch>
              <a:fillRect l="-5" r="-5"/>
            </a:stretch>
          </a:blipFill>
        </p:spPr>
        <p:txBody>
          <a:bodyPr/>
          <a:lstStyle/>
          <a:p>
            <a:endParaRPr lang="fr-CH"/>
          </a:p>
        </p:txBody>
      </p:sp>
      <p:sp>
        <p:nvSpPr>
          <p:cNvPr id="4" name="TextBox 4"/>
          <p:cNvSpPr txBox="1"/>
          <p:nvPr/>
        </p:nvSpPr>
        <p:spPr>
          <a:xfrm>
            <a:off x="5270639" y="128671"/>
            <a:ext cx="7206855" cy="1552577"/>
          </a:xfrm>
          <a:prstGeom prst="rect">
            <a:avLst/>
          </a:prstGeom>
        </p:spPr>
        <p:txBody>
          <a:bodyPr lIns="0" tIns="0" rIns="0" bIns="0" rtlCol="0" anchor="t">
            <a:spAutoFit/>
          </a:bodyPr>
          <a:lstStyle/>
          <a:p>
            <a:pPr algn="ctr">
              <a:lnSpc>
                <a:spcPts val="5940"/>
              </a:lnSpc>
            </a:pPr>
            <a:r>
              <a:rPr lang="en-US" sz="4950" b="1">
                <a:solidFill>
                  <a:srgbClr val="FF3C0A"/>
                </a:solidFill>
                <a:latin typeface="Gill Sans Bold"/>
                <a:ea typeface="Gill Sans Bold"/>
                <a:cs typeface="Gill Sans Bold"/>
                <a:sym typeface="Gill Sans Bold"/>
              </a:rPr>
              <a:t>NOUS SOMMES FILS ET FILLES DU ROI</a:t>
            </a:r>
          </a:p>
        </p:txBody>
      </p:sp>
      <p:sp>
        <p:nvSpPr>
          <p:cNvPr id="5" name="Freeform 5"/>
          <p:cNvSpPr/>
          <p:nvPr/>
        </p:nvSpPr>
        <p:spPr>
          <a:xfrm>
            <a:off x="6056946" y="5462246"/>
            <a:ext cx="5036894" cy="2045234"/>
          </a:xfrm>
          <a:custGeom>
            <a:avLst/>
            <a:gdLst/>
            <a:ahLst/>
            <a:cxnLst/>
            <a:rect l="l" t="t" r="r" b="b"/>
            <a:pathLst>
              <a:path w="5036894" h="2045234">
                <a:moveTo>
                  <a:pt x="0" y="0"/>
                </a:moveTo>
                <a:lnTo>
                  <a:pt x="5036894" y="0"/>
                </a:lnTo>
                <a:lnTo>
                  <a:pt x="5036894" y="2045234"/>
                </a:lnTo>
                <a:lnTo>
                  <a:pt x="0" y="20452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CH"/>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65444" y="375032"/>
            <a:ext cx="17069543" cy="8977190"/>
          </a:xfrm>
          <a:prstGeom prst="rect">
            <a:avLst/>
          </a:prstGeom>
        </p:spPr>
        <p:txBody>
          <a:bodyPr lIns="0" tIns="0" rIns="0" bIns="0" rtlCol="0" anchor="t">
            <a:spAutoFit/>
          </a:bodyPr>
          <a:lstStyle/>
          <a:p>
            <a:pPr algn="ctr">
              <a:lnSpc>
                <a:spcPts val="6633"/>
              </a:lnSpc>
            </a:pPr>
            <a:r>
              <a:rPr lang="en-US" sz="5025" b="1" spc="47">
                <a:solidFill>
                  <a:srgbClr val="FF3C0A"/>
                </a:solidFill>
                <a:latin typeface="TT Rounds Condensed Bold"/>
                <a:ea typeface="TT Rounds Condensed Bold"/>
                <a:cs typeface="TT Rounds Condensed Bold"/>
                <a:sym typeface="TT Rounds Condensed Bold"/>
              </a:rPr>
              <a:t>Une déclaration prophétique pour votre vie </a:t>
            </a:r>
          </a:p>
          <a:p>
            <a:pPr algn="just">
              <a:lnSpc>
                <a:spcPts val="5940"/>
              </a:lnSpc>
            </a:pPr>
            <a:endParaRPr lang="en-US" sz="5025" b="1" spc="47">
              <a:solidFill>
                <a:srgbClr val="FF3C0A"/>
              </a:solidFill>
              <a:latin typeface="TT Rounds Condensed Bold"/>
              <a:ea typeface="TT Rounds Condensed Bold"/>
              <a:cs typeface="TT Rounds Condensed Bold"/>
              <a:sym typeface="TT Rounds Condensed Bold"/>
            </a:endParaRP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Vous portez un sang royal et un destin royal dans vos veines.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Vous êtes nés dans une famille royale.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Vous avez été entraînés pour un trône à partir de la naissance.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Vous êtes nés pour la dignité. Vous êtes nés pour porter une couronne.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Il a pris la couronne d’épines, la couronne du rejet,  afin que vous puissiez porter la couronne de la splendeur et de l’acceptation de soi.</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Vous n'êtes pas un accident.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Vous avez été individuellement et personnellement faits par la main du plus grand Créateur de tous les temps.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Il vous a créés pour un but et parfaitement équipés pour votre fonction. </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6133" y="186965"/>
            <a:ext cx="17275735" cy="9865444"/>
          </a:xfrm>
          <a:prstGeom prst="rect">
            <a:avLst/>
          </a:prstGeom>
        </p:spPr>
        <p:txBody>
          <a:bodyPr lIns="0" tIns="0" rIns="0" bIns="0" rtlCol="0" anchor="t">
            <a:spAutoFit/>
          </a:bodyPr>
          <a:lstStyle/>
          <a:p>
            <a:pPr algn="just">
              <a:lnSpc>
                <a:spcPts val="5841"/>
              </a:lnSpc>
            </a:pPr>
            <a:r>
              <a:rPr lang="en-US" sz="4425" b="1" spc="41">
                <a:solidFill>
                  <a:srgbClr val="0A33FF"/>
                </a:solidFill>
                <a:latin typeface="TT Rounds Condensed Bold"/>
                <a:ea typeface="TT Rounds Condensed Bold"/>
                <a:cs typeface="TT Rounds Condensed Bold"/>
                <a:sym typeface="TT Rounds Condensed Bold"/>
              </a:rPr>
              <a:t>Si jamais vous voulez prier avec autorité vous devez casser  le mensonge de tout négativisme et marcher à l’aise, comme un enfant royal. Vous avez été faits pour porter cette couronne. </a:t>
            </a:r>
          </a:p>
          <a:p>
            <a:pPr algn="just">
              <a:lnSpc>
                <a:spcPts val="5841"/>
              </a:lnSpc>
            </a:pPr>
            <a:r>
              <a:rPr lang="en-US" sz="4425" b="1" spc="41">
                <a:solidFill>
                  <a:srgbClr val="0A33FF"/>
                </a:solidFill>
                <a:latin typeface="TT Rounds Condensed Bold"/>
                <a:ea typeface="TT Rounds Condensed Bold"/>
                <a:cs typeface="TT Rounds Condensed Bold"/>
                <a:sym typeface="TT Rounds Condensed Bold"/>
              </a:rPr>
              <a:t>Cette couronne est portée sur la tête ; elle couvre votre intelligence et  détruit toutes les forteresses de la peur et du rejet. </a:t>
            </a:r>
          </a:p>
          <a:p>
            <a:pPr algn="just">
              <a:lnSpc>
                <a:spcPts val="5841"/>
              </a:lnSpc>
            </a:pPr>
            <a:r>
              <a:rPr lang="en-US" sz="4425" b="1" spc="41">
                <a:solidFill>
                  <a:srgbClr val="0A33FF"/>
                </a:solidFill>
                <a:latin typeface="TT Rounds Condensed Bold"/>
                <a:ea typeface="TT Rounds Condensed Bold"/>
                <a:cs typeface="TT Rounds Condensed Bold"/>
                <a:sym typeface="TT Rounds Condensed Bold"/>
              </a:rPr>
              <a:t>Vous êtes les enfants du Roi des rois ; ce que vous ressentez n'est pas la réalité ; ce qui est en vous - vos rêves, vos talents et vos aspirations, votre ADN et votre vie spirituelle, tout le potentiel de vos rêves encore non-dits, et toutes vos visions - c’est ça votre vraie identité.</a:t>
            </a:r>
          </a:p>
          <a:p>
            <a:pPr algn="just">
              <a:lnSpc>
                <a:spcPts val="5841"/>
              </a:lnSpc>
            </a:pPr>
            <a:endParaRPr lang="en-US" sz="4425" b="1" spc="41">
              <a:solidFill>
                <a:srgbClr val="0A33FF"/>
              </a:solidFill>
              <a:latin typeface="TT Rounds Condensed Bold"/>
              <a:ea typeface="TT Rounds Condensed Bold"/>
              <a:cs typeface="TT Rounds Condensed Bold"/>
              <a:sym typeface="TT Rounds Condensed Bold"/>
            </a:endParaRP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Alors laissez ce qui est caché à l'intérieur se lever hardiment.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Ne voulez-vous pas montrer cela au monde, dans toute sa majesté ? </a:t>
            </a:r>
          </a:p>
          <a:p>
            <a:pPr algn="just">
              <a:lnSpc>
                <a:spcPts val="5940"/>
              </a:lnSpc>
            </a:pPr>
            <a:r>
              <a:rPr lang="en-US" sz="4500" b="1" spc="42">
                <a:solidFill>
                  <a:srgbClr val="0A33FF"/>
                </a:solidFill>
                <a:latin typeface="TT Rounds Condensed Bold"/>
                <a:ea typeface="TT Rounds Condensed Bold"/>
                <a:cs typeface="TT Rounds Condensed Bold"/>
                <a:sym typeface="TT Rounds Condensed Bold"/>
              </a:rPr>
              <a:t>Il est temps pour le peuple de Dieu, conçu par Dieu, sa famille royale d’être révélé, de sorte que tout le monde puisse le voir. </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grpSp>
        <p:nvGrpSpPr>
          <p:cNvPr id="3" name="Group 3"/>
          <p:cNvGrpSpPr/>
          <p:nvPr/>
        </p:nvGrpSpPr>
        <p:grpSpPr>
          <a:xfrm>
            <a:off x="2711344" y="331770"/>
            <a:ext cx="12767482" cy="8928999"/>
            <a:chOff x="0" y="0"/>
            <a:chExt cx="17023310" cy="11905332"/>
          </a:xfrm>
        </p:grpSpPr>
        <p:sp>
          <p:nvSpPr>
            <p:cNvPr id="4" name="Freeform 4"/>
            <p:cNvSpPr/>
            <p:nvPr/>
          </p:nvSpPr>
          <p:spPr>
            <a:xfrm>
              <a:off x="6350" y="6350"/>
              <a:ext cx="17010635" cy="11892661"/>
            </a:xfrm>
            <a:custGeom>
              <a:avLst/>
              <a:gdLst/>
              <a:ahLst/>
              <a:cxnLst/>
              <a:rect l="l" t="t" r="r" b="b"/>
              <a:pathLst>
                <a:path w="17010635" h="11892661">
                  <a:moveTo>
                    <a:pt x="0" y="0"/>
                  </a:moveTo>
                  <a:lnTo>
                    <a:pt x="17010635" y="0"/>
                  </a:lnTo>
                  <a:lnTo>
                    <a:pt x="17010635" y="11892661"/>
                  </a:lnTo>
                  <a:lnTo>
                    <a:pt x="0" y="11892661"/>
                  </a:lnTo>
                  <a:close/>
                </a:path>
              </a:pathLst>
            </a:custGeom>
            <a:solidFill>
              <a:srgbClr val="BDC1C1">
                <a:alpha val="23137"/>
              </a:srgbClr>
            </a:solidFill>
          </p:spPr>
          <p:txBody>
            <a:bodyPr/>
            <a:lstStyle/>
            <a:p>
              <a:endParaRPr lang="fr-CH"/>
            </a:p>
          </p:txBody>
        </p:sp>
      </p:grpSp>
      <p:sp>
        <p:nvSpPr>
          <p:cNvPr id="5" name="Freeform 5"/>
          <p:cNvSpPr/>
          <p:nvPr/>
        </p:nvSpPr>
        <p:spPr>
          <a:xfrm>
            <a:off x="6081693" y="5462246"/>
            <a:ext cx="5028435" cy="3610189"/>
          </a:xfrm>
          <a:custGeom>
            <a:avLst/>
            <a:gdLst/>
            <a:ahLst/>
            <a:cxnLst/>
            <a:rect l="l" t="t" r="r" b="b"/>
            <a:pathLst>
              <a:path w="5028435" h="3610189">
                <a:moveTo>
                  <a:pt x="0" y="0"/>
                </a:moveTo>
                <a:lnTo>
                  <a:pt x="5028435" y="0"/>
                </a:lnTo>
                <a:lnTo>
                  <a:pt x="5028435" y="3610188"/>
                </a:lnTo>
                <a:lnTo>
                  <a:pt x="0" y="36101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CH"/>
          </a:p>
        </p:txBody>
      </p:sp>
      <p:sp>
        <p:nvSpPr>
          <p:cNvPr id="6" name="TextBox 6"/>
          <p:cNvSpPr txBox="1"/>
          <p:nvPr/>
        </p:nvSpPr>
        <p:spPr>
          <a:xfrm>
            <a:off x="2947918" y="6984764"/>
            <a:ext cx="12294335" cy="2410593"/>
          </a:xfrm>
          <a:prstGeom prst="rect">
            <a:avLst/>
          </a:prstGeom>
        </p:spPr>
        <p:txBody>
          <a:bodyPr lIns="0" tIns="0" rIns="0" bIns="0" rtlCol="0" anchor="t">
            <a:spAutoFit/>
          </a:bodyPr>
          <a:lstStyle/>
          <a:p>
            <a:pPr algn="just">
              <a:lnSpc>
                <a:spcPts val="4860"/>
              </a:lnSpc>
            </a:pPr>
            <a:r>
              <a:rPr lang="en-US" sz="4500" b="1" spc="42">
                <a:solidFill>
                  <a:srgbClr val="FF3C0A"/>
                </a:solidFill>
                <a:latin typeface="TT Rounds Condensed Bold"/>
                <a:ea typeface="TT Rounds Condensed Bold"/>
                <a:cs typeface="TT Rounds Condensed Bold"/>
                <a:sym typeface="TT Rounds Condensed Bold"/>
              </a:rPr>
              <a:t>LUC 9:11</a:t>
            </a:r>
          </a:p>
          <a:p>
            <a:pPr algn="just">
              <a:lnSpc>
                <a:spcPts val="4860"/>
              </a:lnSpc>
            </a:pPr>
            <a:r>
              <a:rPr lang="en-US" sz="4500" b="1" i="1" spc="42">
                <a:solidFill>
                  <a:srgbClr val="FFFE05"/>
                </a:solidFill>
                <a:latin typeface="TT Rounds Condensed Bold Italics"/>
                <a:ea typeface="TT Rounds Condensed Bold Italics"/>
                <a:cs typeface="TT Rounds Condensed Bold Italics"/>
                <a:sym typeface="TT Rounds Condensed Bold Italics"/>
              </a:rPr>
              <a:t>Les foules, l’ayant su, le suivirent. Jésus les accueillit, et</a:t>
            </a:r>
            <a:r>
              <a:rPr lang="en-US" sz="4500" b="1" i="1" spc="42">
                <a:solidFill>
                  <a:srgbClr val="FFFFFF"/>
                </a:solidFill>
                <a:latin typeface="TT Rounds Condensed Bold Italics"/>
                <a:ea typeface="TT Rounds Condensed Bold Italics"/>
                <a:cs typeface="TT Rounds Condensed Bold Italics"/>
                <a:sym typeface="TT Rounds Condensed Bold Italics"/>
              </a:rPr>
              <a:t> </a:t>
            </a:r>
            <a:r>
              <a:rPr lang="en-US" sz="4500" b="1" i="1" spc="42">
                <a:solidFill>
                  <a:srgbClr val="FF2700"/>
                </a:solidFill>
                <a:latin typeface="TT Rounds Condensed Bold Italics"/>
                <a:ea typeface="TT Rounds Condensed Bold Italics"/>
                <a:cs typeface="TT Rounds Condensed Bold Italics"/>
                <a:sym typeface="TT Rounds Condensed Bold Italics"/>
              </a:rPr>
              <a:t>il leur parlait du royaume de Dieu</a:t>
            </a:r>
            <a:r>
              <a:rPr lang="en-US" sz="4500" b="1" i="1" spc="42">
                <a:solidFill>
                  <a:srgbClr val="FFFFFF"/>
                </a:solidFill>
                <a:latin typeface="TT Rounds Condensed Bold Italics"/>
                <a:ea typeface="TT Rounds Condensed Bold Italics"/>
                <a:cs typeface="TT Rounds Condensed Bold Italics"/>
                <a:sym typeface="TT Rounds Condensed Bold Italics"/>
              </a:rPr>
              <a:t> </a:t>
            </a:r>
            <a:r>
              <a:rPr lang="en-US" sz="4500" b="1" i="1" spc="42">
                <a:solidFill>
                  <a:srgbClr val="FFFE05"/>
                </a:solidFill>
                <a:latin typeface="TT Rounds Condensed Bold Italics"/>
                <a:ea typeface="TT Rounds Condensed Bold Italics"/>
                <a:cs typeface="TT Rounds Condensed Bold Italics"/>
                <a:sym typeface="TT Rounds Condensed Bold Italics"/>
              </a:rPr>
              <a:t>; il guérit aussi ceux qui avaient besoin d’être guéris.</a:t>
            </a:r>
          </a:p>
        </p:txBody>
      </p:sp>
      <p:sp>
        <p:nvSpPr>
          <p:cNvPr id="7" name="TextBox 7"/>
          <p:cNvSpPr txBox="1"/>
          <p:nvPr/>
        </p:nvSpPr>
        <p:spPr>
          <a:xfrm>
            <a:off x="2947918" y="4081495"/>
            <a:ext cx="12532273" cy="2410593"/>
          </a:xfrm>
          <a:prstGeom prst="rect">
            <a:avLst/>
          </a:prstGeom>
        </p:spPr>
        <p:txBody>
          <a:bodyPr lIns="0" tIns="0" rIns="0" bIns="0" rtlCol="0" anchor="t">
            <a:spAutoFit/>
          </a:bodyPr>
          <a:lstStyle/>
          <a:p>
            <a:pPr algn="just">
              <a:lnSpc>
                <a:spcPts val="4860"/>
              </a:lnSpc>
            </a:pPr>
            <a:r>
              <a:rPr lang="en-US" sz="4500" b="1" spc="42">
                <a:solidFill>
                  <a:srgbClr val="FF3C0A"/>
                </a:solidFill>
                <a:latin typeface="TT Rounds Condensed Bold"/>
                <a:ea typeface="TT Rounds Condensed Bold"/>
                <a:cs typeface="TT Rounds Condensed Bold"/>
                <a:sym typeface="TT Rounds Condensed Bold"/>
              </a:rPr>
              <a:t>LUC 11:20</a:t>
            </a:r>
          </a:p>
          <a:p>
            <a:pPr algn="just">
              <a:lnSpc>
                <a:spcPts val="4860"/>
              </a:lnSpc>
            </a:pPr>
            <a:r>
              <a:rPr lang="en-US" sz="4500" b="1" i="1" spc="42">
                <a:solidFill>
                  <a:srgbClr val="FFFE05"/>
                </a:solidFill>
                <a:latin typeface="TT Rounds Condensed Bold Italics"/>
                <a:ea typeface="TT Rounds Condensed Bold Italics"/>
                <a:cs typeface="TT Rounds Condensed Bold Italics"/>
                <a:sym typeface="TT Rounds Condensed Bold Italics"/>
              </a:rPr>
              <a:t>Mais, si c’est par le doigt de Dieu que je chasse les démons,</a:t>
            </a:r>
            <a:r>
              <a:rPr lang="en-US" sz="4500" b="1" i="1" spc="42">
                <a:solidFill>
                  <a:srgbClr val="FFFFFF"/>
                </a:solidFill>
                <a:latin typeface="TT Rounds Condensed Bold Italics"/>
                <a:ea typeface="TT Rounds Condensed Bold Italics"/>
                <a:cs typeface="TT Rounds Condensed Bold Italics"/>
                <a:sym typeface="TT Rounds Condensed Bold Italics"/>
              </a:rPr>
              <a:t> </a:t>
            </a:r>
            <a:r>
              <a:rPr lang="en-US" sz="4500" b="1" i="1" spc="42">
                <a:solidFill>
                  <a:srgbClr val="FF2700"/>
                </a:solidFill>
                <a:latin typeface="TT Rounds Condensed Bold Italics"/>
                <a:ea typeface="TT Rounds Condensed Bold Italics"/>
                <a:cs typeface="TT Rounds Condensed Bold Italics"/>
                <a:sym typeface="TT Rounds Condensed Bold Italics"/>
              </a:rPr>
              <a:t>le royaume de Dieu est donc venu vers vous</a:t>
            </a:r>
            <a:r>
              <a:rPr lang="en-US" sz="4500" b="1" i="1" spc="42">
                <a:solidFill>
                  <a:srgbClr val="FFFFFF"/>
                </a:solidFill>
                <a:latin typeface="TT Rounds Condensed Bold Italics"/>
                <a:ea typeface="TT Rounds Condensed Bold Italics"/>
                <a:cs typeface="TT Rounds Condensed Bold Italics"/>
                <a:sym typeface="TT Rounds Condensed Bold Italics"/>
              </a:rPr>
              <a:t>.</a:t>
            </a:r>
          </a:p>
        </p:txBody>
      </p:sp>
      <p:sp>
        <p:nvSpPr>
          <p:cNvPr id="8" name="TextBox 8"/>
          <p:cNvSpPr txBox="1"/>
          <p:nvPr/>
        </p:nvSpPr>
        <p:spPr>
          <a:xfrm>
            <a:off x="2947918" y="281251"/>
            <a:ext cx="12624609" cy="3687405"/>
          </a:xfrm>
          <a:prstGeom prst="rect">
            <a:avLst/>
          </a:prstGeom>
        </p:spPr>
        <p:txBody>
          <a:bodyPr lIns="0" tIns="0" rIns="0" bIns="0" rtlCol="0" anchor="t">
            <a:spAutoFit/>
          </a:bodyPr>
          <a:lstStyle/>
          <a:p>
            <a:pPr algn="just">
              <a:lnSpc>
                <a:spcPts val="4860"/>
              </a:lnSpc>
            </a:pPr>
            <a:r>
              <a:rPr lang="en-US" sz="4500" b="1" spc="42">
                <a:solidFill>
                  <a:srgbClr val="FF3C0A"/>
                </a:solidFill>
                <a:latin typeface="TT Rounds Condensed Bold"/>
                <a:ea typeface="TT Rounds Condensed Bold"/>
                <a:cs typeface="TT Rounds Condensed Bold"/>
                <a:sym typeface="TT Rounds Condensed Bold"/>
              </a:rPr>
              <a:t>MATTHIEU 10:7,8</a:t>
            </a:r>
          </a:p>
          <a:p>
            <a:pPr algn="just">
              <a:lnSpc>
                <a:spcPts val="4860"/>
              </a:lnSpc>
            </a:pPr>
            <a:r>
              <a:rPr lang="en-US" sz="4500" b="1" i="1" spc="42">
                <a:solidFill>
                  <a:srgbClr val="FFFE05"/>
                </a:solidFill>
                <a:latin typeface="TT Rounds Condensed Bold Italics"/>
                <a:ea typeface="TT Rounds Condensed Bold Italics"/>
                <a:cs typeface="TT Rounds Condensed Bold Italics"/>
                <a:sym typeface="TT Rounds Condensed Bold Italics"/>
              </a:rPr>
              <a:t>Allez, prêchez, et dites :</a:t>
            </a:r>
            <a:r>
              <a:rPr lang="en-US" sz="4500" b="1" i="1" spc="42">
                <a:solidFill>
                  <a:srgbClr val="FF2700"/>
                </a:solidFill>
                <a:latin typeface="TT Rounds Condensed Bold Italics"/>
                <a:ea typeface="TT Rounds Condensed Bold Italics"/>
                <a:cs typeface="TT Rounds Condensed Bold Italics"/>
                <a:sym typeface="TT Rounds Condensed Bold Italics"/>
              </a:rPr>
              <a:t> Le royaume des cieux est proche</a:t>
            </a:r>
            <a:r>
              <a:rPr lang="en-US" sz="4500" b="1" i="1" spc="42">
                <a:solidFill>
                  <a:srgbClr val="FFFFFF"/>
                </a:solidFill>
                <a:latin typeface="TT Rounds Condensed Bold Italics"/>
                <a:ea typeface="TT Rounds Condensed Bold Italics"/>
                <a:cs typeface="TT Rounds Condensed Bold Italics"/>
                <a:sym typeface="TT Rounds Condensed Bold Italics"/>
              </a:rPr>
              <a:t>.</a:t>
            </a:r>
          </a:p>
          <a:p>
            <a:pPr algn="just">
              <a:lnSpc>
                <a:spcPts val="4860"/>
              </a:lnSpc>
            </a:pPr>
            <a:r>
              <a:rPr lang="en-US" sz="4500" b="1" i="1" spc="42">
                <a:solidFill>
                  <a:srgbClr val="FFFE05"/>
                </a:solidFill>
                <a:latin typeface="TT Rounds Condensed Bold Italics"/>
                <a:ea typeface="TT Rounds Condensed Bold Italics"/>
                <a:cs typeface="TT Rounds Condensed Bold Italics"/>
                <a:sym typeface="TT Rounds Condensed Bold Italics"/>
              </a:rPr>
              <a:t>Guérissez les malades, ressuscitez les morts, purifiez les lépreux, chassez les démons. Vous avez reçu gratuitement, donnez gratuitement.</a:t>
            </a:r>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82558" y="199720"/>
            <a:ext cx="17722885" cy="9519582"/>
          </a:xfrm>
          <a:prstGeom prst="rect">
            <a:avLst/>
          </a:prstGeom>
        </p:spPr>
        <p:txBody>
          <a:bodyPr lIns="0" tIns="0" rIns="0" bIns="0" rtlCol="0" anchor="t">
            <a:spAutoFit/>
          </a:bodyPr>
          <a:lstStyle/>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C'est l'heure d’Esther pour l'Église ; ce n'est pas un temps pour  garder le silence ; nous sommes nés pour une saison.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Dans cette heure, il nous a préparés pour un but.</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Si nous voulons accomplir notre destinée en ce moment, il faut savoir qui nous sommes et être confiants du mandat royal donné entre nos mains.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Nous devons parler, nous devons déclarer,  nous devons diriger.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Il est temps de libérer notre but dans la dignité.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Ne vous retenez pas !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Nous avons reçu une commission royale du ciel.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Il y a un travail à faire par nous.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Alors, levons-nous hardiment, marchons avec dignité et accomplissons notre destin.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Nous sommes le sacerdoce royal de Dieu. </a:t>
            </a:r>
          </a:p>
          <a:p>
            <a:pPr algn="just">
              <a:lnSpc>
                <a:spcPts val="5445"/>
              </a:lnSpc>
            </a:pPr>
            <a:r>
              <a:rPr lang="en-US" sz="4125" b="1" spc="38">
                <a:solidFill>
                  <a:srgbClr val="0A33FF"/>
                </a:solidFill>
                <a:latin typeface="TT Rounds Condensed Bold"/>
                <a:ea typeface="TT Rounds Condensed Bold"/>
                <a:cs typeface="TT Rounds Condensed Bold"/>
                <a:sym typeface="TT Rounds Condensed Bold"/>
              </a:rPr>
              <a:t>Nous sommes la génération des princes et des princesses qui prendront la terre.</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Sale e luce testo F.jpg"/>
          <p:cNvSpPr/>
          <p:nvPr/>
        </p:nvSpPr>
        <p:spPr>
          <a:xfrm>
            <a:off x="2789407" y="626931"/>
            <a:ext cx="12709187" cy="8667380"/>
          </a:xfrm>
          <a:custGeom>
            <a:avLst/>
            <a:gdLst/>
            <a:ahLst/>
            <a:cxnLst/>
            <a:rect l="l" t="t" r="r" b="b"/>
            <a:pathLst>
              <a:path w="12709187" h="8667380">
                <a:moveTo>
                  <a:pt x="0" y="0"/>
                </a:moveTo>
                <a:lnTo>
                  <a:pt x="12709187" y="0"/>
                </a:lnTo>
                <a:lnTo>
                  <a:pt x="12709187" y="8667380"/>
                </a:lnTo>
                <a:lnTo>
                  <a:pt x="0" y="8667380"/>
                </a:lnTo>
                <a:lnTo>
                  <a:pt x="0" y="0"/>
                </a:lnTo>
                <a:close/>
              </a:path>
            </a:pathLst>
          </a:custGeom>
          <a:blipFill>
            <a:blip r:embed="rId3"/>
            <a:stretch>
              <a:fillRect/>
            </a:stretch>
          </a:blipFill>
        </p:spPr>
        <p:txBody>
          <a:bodyPr/>
          <a:lstStyle/>
          <a:p>
            <a:endParaRPr lang="fr-CH"/>
          </a:p>
        </p:txBody>
      </p:sp>
      <p:grpSp>
        <p:nvGrpSpPr>
          <p:cNvPr id="4" name="Group 4"/>
          <p:cNvGrpSpPr/>
          <p:nvPr/>
        </p:nvGrpSpPr>
        <p:grpSpPr>
          <a:xfrm>
            <a:off x="5961805" y="1266824"/>
            <a:ext cx="6644749" cy="38101"/>
            <a:chOff x="0" y="0"/>
            <a:chExt cx="8859666" cy="50801"/>
          </a:xfrm>
        </p:grpSpPr>
        <p:sp>
          <p:nvSpPr>
            <p:cNvPr id="5" name="Freeform 5"/>
            <p:cNvSpPr/>
            <p:nvPr/>
          </p:nvSpPr>
          <p:spPr>
            <a:xfrm>
              <a:off x="25400" y="0"/>
              <a:ext cx="8808847" cy="50800"/>
            </a:xfrm>
            <a:custGeom>
              <a:avLst/>
              <a:gdLst/>
              <a:ahLst/>
              <a:cxnLst/>
              <a:rect l="l" t="t" r="r" b="b"/>
              <a:pathLst>
                <a:path w="8808847" h="50800">
                  <a:moveTo>
                    <a:pt x="0" y="0"/>
                  </a:moveTo>
                  <a:lnTo>
                    <a:pt x="8808847" y="0"/>
                  </a:lnTo>
                  <a:lnTo>
                    <a:pt x="8808847" y="50800"/>
                  </a:lnTo>
                  <a:lnTo>
                    <a:pt x="0" y="50800"/>
                  </a:lnTo>
                  <a:close/>
                </a:path>
              </a:pathLst>
            </a:custGeom>
            <a:solidFill>
              <a:srgbClr val="FF3C0A"/>
            </a:solidFill>
          </p:spPr>
          <p:txBody>
            <a:bodyPr/>
            <a:lstStyle/>
            <a:p>
              <a:endParaRPr lang="fr-CH"/>
            </a:p>
          </p:txBody>
        </p:sp>
      </p:grpSp>
      <p:grpSp>
        <p:nvGrpSpPr>
          <p:cNvPr id="6" name="Group 6"/>
          <p:cNvGrpSpPr/>
          <p:nvPr/>
        </p:nvGrpSpPr>
        <p:grpSpPr>
          <a:xfrm>
            <a:off x="2948252" y="4320133"/>
            <a:ext cx="6983586" cy="38101"/>
            <a:chOff x="0" y="0"/>
            <a:chExt cx="9311449" cy="50801"/>
          </a:xfrm>
        </p:grpSpPr>
        <p:sp>
          <p:nvSpPr>
            <p:cNvPr id="7" name="Freeform 7"/>
            <p:cNvSpPr/>
            <p:nvPr/>
          </p:nvSpPr>
          <p:spPr>
            <a:xfrm>
              <a:off x="25400" y="0"/>
              <a:ext cx="9260586" cy="50800"/>
            </a:xfrm>
            <a:custGeom>
              <a:avLst/>
              <a:gdLst/>
              <a:ahLst/>
              <a:cxnLst/>
              <a:rect l="l" t="t" r="r" b="b"/>
              <a:pathLst>
                <a:path w="9260586" h="50800">
                  <a:moveTo>
                    <a:pt x="0" y="0"/>
                  </a:moveTo>
                  <a:lnTo>
                    <a:pt x="9260586" y="0"/>
                  </a:lnTo>
                  <a:lnTo>
                    <a:pt x="9260586" y="50800"/>
                  </a:lnTo>
                  <a:lnTo>
                    <a:pt x="0" y="50800"/>
                  </a:lnTo>
                  <a:close/>
                </a:path>
              </a:pathLst>
            </a:custGeom>
            <a:solidFill>
              <a:srgbClr val="FF3C0A"/>
            </a:solidFill>
          </p:spPr>
          <p:txBody>
            <a:bodyPr/>
            <a:lstStyle/>
            <a:p>
              <a:endParaRPr lang="fr-CH"/>
            </a:p>
          </p:txBody>
        </p:sp>
      </p:grpSp>
      <p:sp>
        <p:nvSpPr>
          <p:cNvPr id="8" name="TextBox 8"/>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71</a:t>
            </a: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5044975" y="398412"/>
            <a:ext cx="12698612" cy="876302"/>
          </a:xfrm>
          <a:prstGeom prst="rect">
            <a:avLst/>
          </a:prstGeom>
        </p:spPr>
        <p:txBody>
          <a:bodyPr lIns="0" tIns="0" rIns="0" bIns="0" rtlCol="0" anchor="t">
            <a:spAutoFit/>
          </a:bodyPr>
          <a:lstStyle/>
          <a:p>
            <a:pPr algn="l">
              <a:lnSpc>
                <a:spcPts val="6534"/>
              </a:lnSpc>
            </a:pPr>
            <a:r>
              <a:rPr lang="en-US" sz="4950" b="1">
                <a:solidFill>
                  <a:srgbClr val="FF0A00"/>
                </a:solidFill>
                <a:latin typeface="Gill Sans Bold"/>
                <a:ea typeface="Gill Sans Bold"/>
                <a:cs typeface="Gill Sans Bold"/>
                <a:sym typeface="Gill Sans Bold"/>
              </a:rPr>
              <a:t>L’ATMOSPHERE DU ROYAUME</a:t>
            </a:r>
          </a:p>
        </p:txBody>
      </p:sp>
      <p:sp>
        <p:nvSpPr>
          <p:cNvPr id="4" name="TextBox 4"/>
          <p:cNvSpPr txBox="1"/>
          <p:nvPr/>
        </p:nvSpPr>
        <p:spPr>
          <a:xfrm>
            <a:off x="3672463" y="2045200"/>
            <a:ext cx="12595475" cy="2536033"/>
          </a:xfrm>
          <a:prstGeom prst="rect">
            <a:avLst/>
          </a:prstGeom>
        </p:spPr>
        <p:txBody>
          <a:bodyPr lIns="0" tIns="0" rIns="0" bIns="0" rtlCol="0" anchor="t">
            <a:spAutoFit/>
          </a:bodyPr>
          <a:lstStyle/>
          <a:p>
            <a:pPr algn="ctr">
              <a:lnSpc>
                <a:spcPts val="5040"/>
              </a:lnSpc>
            </a:pPr>
            <a:r>
              <a:rPr lang="en-US" sz="4200" b="1">
                <a:solidFill>
                  <a:srgbClr val="FFFE05"/>
                </a:solidFill>
                <a:latin typeface="Gill Sans Bold"/>
                <a:ea typeface="Gill Sans Bold"/>
                <a:cs typeface="Gill Sans Bold"/>
                <a:sym typeface="Gill Sans Bold"/>
              </a:rPr>
              <a:t>Dieu veut que les valeurs du Royaume qui ont façonné notre vie individuelle, famille, église, travail, etc., deviennent les valeurs qui vont être manifestés dans notre ville, notre nation.</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4690494" y="460977"/>
            <a:ext cx="8907013" cy="547205"/>
          </a:xfrm>
          <a:prstGeom prst="rect">
            <a:avLst/>
          </a:prstGeom>
        </p:spPr>
        <p:txBody>
          <a:bodyPr lIns="0" tIns="0" rIns="0" bIns="0" rtlCol="0" anchor="t">
            <a:spAutoFit/>
          </a:bodyPr>
          <a:lstStyle/>
          <a:p>
            <a:pPr algn="l">
              <a:lnSpc>
                <a:spcPts val="5220"/>
              </a:lnSpc>
            </a:pPr>
            <a:r>
              <a:rPr lang="en-US" sz="4350" b="1" spc="40">
                <a:solidFill>
                  <a:srgbClr val="FF3C0A"/>
                </a:solidFill>
                <a:latin typeface="TT Rounds Condensed Bold"/>
                <a:ea typeface="TT Rounds Condensed Bold"/>
                <a:cs typeface="TT Rounds Condensed Bold"/>
                <a:sym typeface="TT Rounds Condensed Bold"/>
              </a:rPr>
              <a:t>C’est le goût de la culture du Royaume</a:t>
            </a:r>
          </a:p>
        </p:txBody>
      </p:sp>
      <p:sp>
        <p:nvSpPr>
          <p:cNvPr id="4" name="TextBox 4"/>
          <p:cNvSpPr txBox="1"/>
          <p:nvPr/>
        </p:nvSpPr>
        <p:spPr>
          <a:xfrm>
            <a:off x="846006" y="1480268"/>
            <a:ext cx="16996282" cy="7516287"/>
          </a:xfrm>
          <a:prstGeom prst="rect">
            <a:avLst/>
          </a:prstGeom>
        </p:spPr>
        <p:txBody>
          <a:bodyPr lIns="0" tIns="0" rIns="0" bIns="0" rtlCol="0" anchor="t">
            <a:spAutoFit/>
          </a:bodyPr>
          <a:lstStyle/>
          <a:p>
            <a:pPr algn="just">
              <a:lnSpc>
                <a:spcPts val="4950"/>
              </a:lnSpc>
            </a:pPr>
            <a:r>
              <a:rPr lang="en-US" sz="4125" b="1" i="1" spc="38">
                <a:solidFill>
                  <a:srgbClr val="0C39F0"/>
                </a:solidFill>
                <a:latin typeface="TT Rounds Condensed Bold Italics"/>
                <a:ea typeface="TT Rounds Condensed Bold Italics"/>
                <a:cs typeface="TT Rounds Condensed Bold Italics"/>
                <a:sym typeface="TT Rounds Condensed Bold Italics"/>
              </a:rPr>
              <a:t>La </a:t>
            </a:r>
            <a:r>
              <a:rPr lang="en-US" sz="4125" b="1" i="1" spc="38">
                <a:solidFill>
                  <a:srgbClr val="FF2700"/>
                </a:solidFill>
                <a:latin typeface="TT Rounds Condensed Bold Italics"/>
                <a:ea typeface="TT Rounds Condensed Bold Italics"/>
                <a:cs typeface="TT Rounds Condensed Bold Italics"/>
                <a:sym typeface="TT Rounds Condensed Bold Italics"/>
              </a:rPr>
              <a:t>culture</a:t>
            </a:r>
            <a:r>
              <a:rPr lang="en-US" sz="4125" b="1" i="1" spc="38">
                <a:solidFill>
                  <a:srgbClr val="0C39F0"/>
                </a:solidFill>
                <a:latin typeface="TT Rounds Condensed Bold Italics"/>
                <a:ea typeface="TT Rounds Condensed Bold Italics"/>
                <a:cs typeface="TT Rounds Condensed Bold Italics"/>
                <a:sym typeface="TT Rounds Condensed Bold Italics"/>
              </a:rPr>
              <a:t> est un système unique qui comprend les connaissances, les croyances, les valeurs, les lois, les armes, les outils, l'art, la langue, les symboles et autres formes de communication, les coutumes, les habitudes et les relations d'un groupe distinct, et les capacités et les habitudes acquises par un membre d'un groupe.</a:t>
            </a:r>
          </a:p>
          <a:p>
            <a:pPr algn="just">
              <a:lnSpc>
                <a:spcPts val="4950"/>
              </a:lnSpc>
            </a:pPr>
            <a:endParaRPr lang="en-US" sz="4125" b="1" i="1" spc="38">
              <a:solidFill>
                <a:srgbClr val="0C39F0"/>
              </a:solidFill>
              <a:latin typeface="TT Rounds Condensed Bold Italics"/>
              <a:ea typeface="TT Rounds Condensed Bold Italics"/>
              <a:cs typeface="TT Rounds Condensed Bold Italics"/>
              <a:sym typeface="TT Rounds Condensed Bold Italics"/>
            </a:endParaRPr>
          </a:p>
          <a:p>
            <a:pPr algn="just">
              <a:lnSpc>
                <a:spcPts val="4950"/>
              </a:lnSpc>
            </a:pPr>
            <a:r>
              <a:rPr lang="en-US" sz="4125" b="1" i="1" spc="38">
                <a:solidFill>
                  <a:srgbClr val="0C39F0"/>
                </a:solidFill>
                <a:latin typeface="TT Rounds Condensed Bold Italics"/>
                <a:ea typeface="TT Rounds Condensed Bold Italics"/>
                <a:cs typeface="TT Rounds Condensed Bold Italics"/>
                <a:sym typeface="TT Rounds Condensed Bold Italics"/>
              </a:rPr>
              <a:t>La somme totale des modes de vie construits par un groupe d'êtres humains et transmis de génération en génération.</a:t>
            </a:r>
          </a:p>
          <a:p>
            <a:pPr algn="just">
              <a:lnSpc>
                <a:spcPts val="4950"/>
              </a:lnSpc>
            </a:pPr>
            <a:endParaRPr lang="en-US" sz="4125" b="1" i="1" spc="38">
              <a:solidFill>
                <a:srgbClr val="0C39F0"/>
              </a:solidFill>
              <a:latin typeface="TT Rounds Condensed Bold Italics"/>
              <a:ea typeface="TT Rounds Condensed Bold Italics"/>
              <a:cs typeface="TT Rounds Condensed Bold Italics"/>
              <a:sym typeface="TT Rounds Condensed Bold Italics"/>
            </a:endParaRPr>
          </a:p>
          <a:p>
            <a:pPr algn="just">
              <a:lnSpc>
                <a:spcPts val="4950"/>
              </a:lnSpc>
            </a:pPr>
            <a:r>
              <a:rPr lang="en-US" sz="4125" b="1" i="1" spc="38">
                <a:solidFill>
                  <a:srgbClr val="0C39F0"/>
                </a:solidFill>
                <a:latin typeface="TT Rounds Condensed Bold Italics"/>
                <a:ea typeface="TT Rounds Condensed Bold Italics"/>
                <a:cs typeface="TT Rounds Condensed Bold Italics"/>
                <a:sym typeface="TT Rounds Condensed Bold Italics"/>
              </a:rPr>
              <a:t>Elle est partagée par tous ou la plupart des membres, et transmise d'une génération à l'autre. Elle façonne notre comportement et la structure de notre perception du monde.</a:t>
            </a:r>
          </a:p>
        </p:txBody>
      </p:sp>
      <p:sp>
        <p:nvSpPr>
          <p:cNvPr id="5" name="TextBox 5"/>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73</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9023150" y="9793188"/>
            <a:ext cx="228304" cy="295277"/>
          </a:xfrm>
          <a:prstGeom prst="rect">
            <a:avLst/>
          </a:prstGeom>
        </p:spPr>
        <p:txBody>
          <a:bodyPr lIns="0" tIns="0" rIns="0" bIns="0" rtlCol="0" anchor="t">
            <a:spAutoFit/>
          </a:bodyPr>
          <a:lstStyle/>
          <a:p>
            <a:pPr algn="ctr">
              <a:lnSpc>
                <a:spcPts val="2160"/>
              </a:lnSpc>
            </a:pPr>
            <a:r>
              <a:rPr lang="en-US" sz="1800">
                <a:solidFill>
                  <a:srgbClr val="000000"/>
                </a:solidFill>
                <a:latin typeface="Gill Sans Light"/>
                <a:ea typeface="Gill Sans Light"/>
                <a:cs typeface="Gill Sans Light"/>
                <a:sym typeface="Gill Sans Light"/>
              </a:rPr>
              <a:t>74</a:t>
            </a:r>
          </a:p>
        </p:txBody>
      </p:sp>
      <p:sp>
        <p:nvSpPr>
          <p:cNvPr id="4" name="TextBox 4"/>
          <p:cNvSpPr txBox="1"/>
          <p:nvPr/>
        </p:nvSpPr>
        <p:spPr>
          <a:xfrm>
            <a:off x="2205724" y="915129"/>
            <a:ext cx="14871844" cy="1135858"/>
          </a:xfrm>
          <a:prstGeom prst="rect">
            <a:avLst/>
          </a:prstGeom>
        </p:spPr>
        <p:txBody>
          <a:bodyPr lIns="0" tIns="0" rIns="0" bIns="0" rtlCol="0" anchor="t">
            <a:spAutoFit/>
          </a:bodyPr>
          <a:lstStyle/>
          <a:p>
            <a:pPr algn="ctr">
              <a:lnSpc>
                <a:spcPts val="7830"/>
              </a:lnSpc>
            </a:pPr>
            <a:r>
              <a:rPr lang="en-US" sz="6525" i="1">
                <a:solidFill>
                  <a:srgbClr val="FF2700"/>
                </a:solidFill>
                <a:latin typeface="Arimo Italics"/>
                <a:ea typeface="Arimo Italics"/>
                <a:cs typeface="Arimo Italics"/>
                <a:sym typeface="Arimo Italics"/>
              </a:rPr>
              <a:t>Royaume de Dieu = Presence de Dieu</a:t>
            </a:r>
          </a:p>
        </p:txBody>
      </p:sp>
      <p:sp>
        <p:nvSpPr>
          <p:cNvPr id="5" name="TextBox 5"/>
          <p:cNvSpPr txBox="1"/>
          <p:nvPr/>
        </p:nvSpPr>
        <p:spPr>
          <a:xfrm>
            <a:off x="2597328" y="3084996"/>
            <a:ext cx="13869827" cy="1135858"/>
          </a:xfrm>
          <a:prstGeom prst="rect">
            <a:avLst/>
          </a:prstGeom>
        </p:spPr>
        <p:txBody>
          <a:bodyPr lIns="0" tIns="0" rIns="0" bIns="0" rtlCol="0" anchor="t">
            <a:spAutoFit/>
          </a:bodyPr>
          <a:lstStyle/>
          <a:p>
            <a:pPr algn="ctr">
              <a:lnSpc>
                <a:spcPts val="7830"/>
              </a:lnSpc>
            </a:pPr>
            <a:r>
              <a:rPr lang="en-US" sz="6525" i="1">
                <a:solidFill>
                  <a:srgbClr val="FF2700"/>
                </a:solidFill>
                <a:latin typeface="Arimo Italics"/>
                <a:ea typeface="Arimo Italics"/>
                <a:cs typeface="Arimo Italics"/>
                <a:sym typeface="Arimo Italics"/>
              </a:rPr>
              <a:t>Presence de Dieu = Gloire de Dieu</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35297" y="2292509"/>
            <a:ext cx="7903371" cy="1247851"/>
          </a:xfrm>
          <a:prstGeom prst="rect">
            <a:avLst/>
          </a:prstGeom>
        </p:spPr>
        <p:txBody>
          <a:bodyPr lIns="0" tIns="0" rIns="0" bIns="0" rtlCol="0" anchor="t">
            <a:spAutoFit/>
          </a:bodyPr>
          <a:lstStyle/>
          <a:p>
            <a:pPr algn="just">
              <a:lnSpc>
                <a:spcPts val="5400"/>
              </a:lnSpc>
            </a:pPr>
            <a:r>
              <a:rPr lang="en-US" sz="4500" b="1" i="1" spc="42">
                <a:solidFill>
                  <a:srgbClr val="FF3C0A"/>
                </a:solidFill>
                <a:latin typeface="TT Rounds Condensed Bold Italics"/>
                <a:ea typeface="TT Rounds Condensed Bold Italics"/>
                <a:cs typeface="TT Rounds Condensed Bold Italics"/>
                <a:sym typeface="TT Rounds Condensed Bold Italics"/>
              </a:rPr>
              <a:t>1 PIERRE 2:9</a:t>
            </a:r>
          </a:p>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…vous êtes </a:t>
            </a:r>
            <a:r>
              <a:rPr lang="en-US" sz="4500" b="1" i="1" spc="42">
                <a:solidFill>
                  <a:srgbClr val="FF2700"/>
                </a:solidFill>
                <a:latin typeface="TT Rounds Condensed Bold Italics"/>
                <a:ea typeface="TT Rounds Condensed Bold Italics"/>
                <a:cs typeface="TT Rounds Condensed Bold Italics"/>
                <a:sym typeface="TT Rounds Condensed Bold Italics"/>
              </a:rPr>
              <a:t>un sacerdoce royal</a:t>
            </a:r>
            <a:r>
              <a:rPr lang="en-US" sz="4500" b="1" i="1" spc="42">
                <a:solidFill>
                  <a:srgbClr val="0A33FF"/>
                </a:solidFill>
                <a:latin typeface="TT Rounds Condensed Bold Italics"/>
                <a:ea typeface="TT Rounds Condensed Bold Italics"/>
                <a:cs typeface="TT Rounds Condensed Bold Italics"/>
                <a:sym typeface="TT Rounds Condensed Bold Italics"/>
              </a:rPr>
              <a:t>…</a:t>
            </a:r>
          </a:p>
        </p:txBody>
      </p:sp>
      <p:sp>
        <p:nvSpPr>
          <p:cNvPr id="4" name="TextBox 4"/>
          <p:cNvSpPr txBox="1"/>
          <p:nvPr/>
        </p:nvSpPr>
        <p:spPr>
          <a:xfrm>
            <a:off x="543133" y="4240415"/>
            <a:ext cx="9230524" cy="4724477"/>
          </a:xfrm>
          <a:prstGeom prst="rect">
            <a:avLst/>
          </a:prstGeom>
        </p:spPr>
        <p:txBody>
          <a:bodyPr lIns="0" tIns="0" rIns="0" bIns="0" rtlCol="0" anchor="t">
            <a:spAutoFit/>
          </a:bodyPr>
          <a:lstStyle/>
          <a:p>
            <a:pPr algn="just">
              <a:lnSpc>
                <a:spcPts val="5400"/>
              </a:lnSpc>
            </a:pPr>
            <a:r>
              <a:rPr lang="en-US" sz="4500" b="1" i="1" spc="42">
                <a:solidFill>
                  <a:srgbClr val="FF3C0A"/>
                </a:solidFill>
                <a:latin typeface="TT Rounds Condensed Bold Italics"/>
                <a:ea typeface="TT Rounds Condensed Bold Italics"/>
                <a:cs typeface="TT Rounds Condensed Bold Italics"/>
                <a:sym typeface="TT Rounds Condensed Bold Italics"/>
              </a:rPr>
              <a:t>APOCALYPSE 5:9,10</a:t>
            </a:r>
          </a:p>
          <a:p>
            <a:pPr algn="just">
              <a:lnSpc>
                <a:spcPts val="5400"/>
              </a:lnSpc>
            </a:pPr>
            <a:r>
              <a:rPr lang="en-US" sz="4500" b="1" i="1" spc="42">
                <a:solidFill>
                  <a:srgbClr val="0A33FF"/>
                </a:solidFill>
                <a:latin typeface="TT Rounds Condensed Bold Italics"/>
                <a:ea typeface="TT Rounds Condensed Bold Italics"/>
                <a:cs typeface="TT Rounds Condensed Bold Italics"/>
                <a:sym typeface="TT Rounds Condensed Bold Italics"/>
              </a:rPr>
              <a:t>...tu as racheté pour Dieu par ton sang des hommes de toute tribu, de toute langue, de tout peuple, et de toute nation; tu as fait d’eux </a:t>
            </a:r>
            <a:r>
              <a:rPr lang="en-US" sz="4500" b="1" i="1" spc="42">
                <a:solidFill>
                  <a:srgbClr val="FF2700"/>
                </a:solidFill>
                <a:latin typeface="TT Rounds Condensed Bold Italics"/>
                <a:ea typeface="TT Rounds Condensed Bold Italics"/>
                <a:cs typeface="TT Rounds Condensed Bold Italics"/>
                <a:sym typeface="TT Rounds Condensed Bold Italics"/>
              </a:rPr>
              <a:t>un royaume (des rois) et des sacrificateurs pour notre Dieu</a:t>
            </a:r>
            <a:r>
              <a:rPr lang="en-US" sz="4500" b="1" i="1" spc="42">
                <a:solidFill>
                  <a:srgbClr val="0A33FF"/>
                </a:solidFill>
                <a:latin typeface="TT Rounds Condensed Bold Italics"/>
                <a:ea typeface="TT Rounds Condensed Bold Italics"/>
                <a:cs typeface="TT Rounds Condensed Bold Italics"/>
                <a:sym typeface="TT Rounds Condensed Bold Italics"/>
              </a:rPr>
              <a:t>, et ils régneront sur la terre.</a:t>
            </a:r>
          </a:p>
        </p:txBody>
      </p:sp>
      <p:sp>
        <p:nvSpPr>
          <p:cNvPr id="5" name="Freeform 5" descr="url?sa=i&amp;source=images&amp;cd=&amp;ved=0CAgQjRw&amp;url=http%3A%2F%2Fthe-jgram.blogspot.com%2F2010%2F08%2F18-selecting-your-advertising-models.tiff"/>
          <p:cNvSpPr/>
          <p:nvPr/>
        </p:nvSpPr>
        <p:spPr>
          <a:xfrm>
            <a:off x="13562741" y="2658913"/>
            <a:ext cx="4490206" cy="5642019"/>
          </a:xfrm>
          <a:custGeom>
            <a:avLst/>
            <a:gdLst/>
            <a:ahLst/>
            <a:cxnLst/>
            <a:rect l="l" t="t" r="r" b="b"/>
            <a:pathLst>
              <a:path w="4490206" h="5642019">
                <a:moveTo>
                  <a:pt x="0" y="0"/>
                </a:moveTo>
                <a:lnTo>
                  <a:pt x="4490207" y="0"/>
                </a:lnTo>
                <a:lnTo>
                  <a:pt x="4490207" y="5642019"/>
                </a:lnTo>
                <a:lnTo>
                  <a:pt x="0" y="5642019"/>
                </a:lnTo>
                <a:lnTo>
                  <a:pt x="0" y="0"/>
                </a:lnTo>
                <a:close/>
              </a:path>
            </a:pathLst>
          </a:custGeom>
          <a:blipFill>
            <a:blip r:embed="rId3"/>
            <a:stretch>
              <a:fillRect t="-21" b="-21"/>
            </a:stretch>
          </a:blipFill>
        </p:spPr>
        <p:txBody>
          <a:bodyPr/>
          <a:lstStyle/>
          <a:p>
            <a:endParaRPr lang="fr-CH"/>
          </a:p>
        </p:txBody>
      </p:sp>
      <p:sp>
        <p:nvSpPr>
          <p:cNvPr id="6" name="TextBox 6"/>
          <p:cNvSpPr txBox="1"/>
          <p:nvPr/>
        </p:nvSpPr>
        <p:spPr>
          <a:xfrm>
            <a:off x="4219706" y="250338"/>
            <a:ext cx="9848587" cy="1342115"/>
          </a:xfrm>
          <a:prstGeom prst="rect">
            <a:avLst/>
          </a:prstGeom>
        </p:spPr>
        <p:txBody>
          <a:bodyPr lIns="0" tIns="0" rIns="0" bIns="0" rtlCol="0" anchor="t">
            <a:spAutoFit/>
          </a:bodyPr>
          <a:lstStyle/>
          <a:p>
            <a:pPr algn="ctr">
              <a:lnSpc>
                <a:spcPts val="5850"/>
              </a:lnSpc>
            </a:pPr>
            <a:r>
              <a:rPr lang="en-US" sz="4875" b="1" i="1" spc="45">
                <a:solidFill>
                  <a:srgbClr val="FF3C0A"/>
                </a:solidFill>
                <a:latin typeface="TT Rounds Condensed Bold Italics"/>
                <a:ea typeface="TT Rounds Condensed Bold Italics"/>
                <a:cs typeface="TT Rounds Condensed Bold Italics"/>
                <a:sym typeface="TT Rounds Condensed Bold Italics"/>
              </a:rPr>
              <a:t>DEUX MINISTERES PRINCIPAUX POUR CHAQUE NE DE NOUVEAU</a:t>
            </a:r>
          </a:p>
        </p:txBody>
      </p:sp>
      <p:sp>
        <p:nvSpPr>
          <p:cNvPr id="7" name="Freeform 7" descr="Image"/>
          <p:cNvSpPr/>
          <p:nvPr/>
        </p:nvSpPr>
        <p:spPr>
          <a:xfrm>
            <a:off x="10552999" y="2772392"/>
            <a:ext cx="2730383" cy="5642019"/>
          </a:xfrm>
          <a:custGeom>
            <a:avLst/>
            <a:gdLst/>
            <a:ahLst/>
            <a:cxnLst/>
            <a:rect l="l" t="t" r="r" b="b"/>
            <a:pathLst>
              <a:path w="2730383" h="5642019">
                <a:moveTo>
                  <a:pt x="0" y="0"/>
                </a:moveTo>
                <a:lnTo>
                  <a:pt x="2730383" y="0"/>
                </a:lnTo>
                <a:lnTo>
                  <a:pt x="2730383" y="5642018"/>
                </a:lnTo>
                <a:lnTo>
                  <a:pt x="0" y="5642018"/>
                </a:lnTo>
                <a:lnTo>
                  <a:pt x="0" y="0"/>
                </a:lnTo>
                <a:close/>
              </a:path>
            </a:pathLst>
          </a:custGeom>
          <a:blipFill>
            <a:blip r:embed="rId4"/>
            <a:stretch>
              <a:fillRect t="-90" b="-90"/>
            </a:stretch>
          </a:blipFill>
        </p:spPr>
        <p:txBody>
          <a:bodyPr/>
          <a:lstStyle/>
          <a:p>
            <a:endParaRPr lang="fr-CH"/>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876203" y="1855200"/>
            <a:ext cx="6342863" cy="4420644"/>
          </a:xfrm>
          <a:prstGeom prst="rect">
            <a:avLst/>
          </a:prstGeom>
        </p:spPr>
        <p:txBody>
          <a:bodyPr lIns="0" tIns="0" rIns="0" bIns="0" rtlCol="0" anchor="t">
            <a:spAutoFit/>
          </a:bodyPr>
          <a:lstStyle/>
          <a:p>
            <a:pPr algn="l">
              <a:lnSpc>
                <a:spcPts val="5490"/>
              </a:lnSpc>
            </a:pPr>
            <a:r>
              <a:rPr lang="en-US" sz="4575" b="1" spc="42">
                <a:solidFill>
                  <a:srgbClr val="FF3C0A"/>
                </a:solidFill>
                <a:latin typeface="TT Rounds Condensed Bold"/>
                <a:ea typeface="TT Rounds Condensed Bold"/>
                <a:cs typeface="TT Rounds Condensed Bold"/>
                <a:sym typeface="TT Rounds Condensed Bold"/>
              </a:rPr>
              <a:t>Sacrificateur</a:t>
            </a:r>
          </a:p>
          <a:p>
            <a:pPr algn="l">
              <a:lnSpc>
                <a:spcPts val="5490"/>
              </a:lnSpc>
            </a:pPr>
            <a:endParaRPr lang="en-US" sz="4575" b="1" spc="42">
              <a:solidFill>
                <a:srgbClr val="FF3C0A"/>
              </a:solidFill>
              <a:latin typeface="TT Rounds Condensed Bold"/>
              <a:ea typeface="TT Rounds Condensed Bold"/>
              <a:cs typeface="TT Rounds Condensed Bold"/>
              <a:sym typeface="TT Rounds Condensed Bold"/>
            </a:endParaRPr>
          </a:p>
          <a:p>
            <a:pPr algn="l">
              <a:lnSpc>
                <a:spcPts val="6588"/>
              </a:lnSpc>
            </a:pPr>
            <a:r>
              <a:rPr lang="en-US" sz="4575" b="1" spc="42">
                <a:solidFill>
                  <a:srgbClr val="0A33FF"/>
                </a:solidFill>
                <a:latin typeface="TT Rounds Condensed Bold"/>
                <a:ea typeface="TT Rounds Condensed Bold"/>
                <a:cs typeface="TT Rounds Condensed Bold"/>
                <a:sym typeface="TT Rounds Condensed Bold"/>
              </a:rPr>
              <a:t>Pour libérer les Cieux, la Gloire de Dieu, sur une personne, une situation, un lieu, un territoire.</a:t>
            </a:r>
          </a:p>
        </p:txBody>
      </p:sp>
      <p:sp>
        <p:nvSpPr>
          <p:cNvPr id="4" name="Freeform 4" descr="Image"/>
          <p:cNvSpPr/>
          <p:nvPr/>
        </p:nvSpPr>
        <p:spPr>
          <a:xfrm>
            <a:off x="10775721" y="1337416"/>
            <a:ext cx="3347370" cy="6919254"/>
          </a:xfrm>
          <a:custGeom>
            <a:avLst/>
            <a:gdLst/>
            <a:ahLst/>
            <a:cxnLst/>
            <a:rect l="l" t="t" r="r" b="b"/>
            <a:pathLst>
              <a:path w="3347370" h="6919254">
                <a:moveTo>
                  <a:pt x="0" y="0"/>
                </a:moveTo>
                <a:lnTo>
                  <a:pt x="3347370" y="0"/>
                </a:lnTo>
                <a:lnTo>
                  <a:pt x="3347370" y="6919254"/>
                </a:lnTo>
                <a:lnTo>
                  <a:pt x="0" y="6919254"/>
                </a:lnTo>
                <a:lnTo>
                  <a:pt x="0" y="0"/>
                </a:lnTo>
                <a:close/>
              </a:path>
            </a:pathLst>
          </a:custGeom>
          <a:blipFill>
            <a:blip r:embed="rId3"/>
            <a:stretch>
              <a:fillRect t="-73" b="-73"/>
            </a:stretch>
          </a:blipFill>
        </p:spPr>
        <p:txBody>
          <a:bodyPr/>
          <a:lstStyle/>
          <a:p>
            <a:endParaRPr lang="fr-CH"/>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url?sa=i&amp;source=images&amp;cd=&amp;ved=0CAgQjRw&amp;url=http%3A%2F%2Fthe-jgram.blogspot.com%2F2010%2F08%2F18-selecting-your-advertising-models.tiff"/>
          <p:cNvSpPr/>
          <p:nvPr/>
        </p:nvSpPr>
        <p:spPr>
          <a:xfrm>
            <a:off x="10491471" y="1355720"/>
            <a:ext cx="5517931" cy="6933934"/>
          </a:xfrm>
          <a:custGeom>
            <a:avLst/>
            <a:gdLst/>
            <a:ahLst/>
            <a:cxnLst/>
            <a:rect l="l" t="t" r="r" b="b"/>
            <a:pathLst>
              <a:path w="5517931" h="6933934">
                <a:moveTo>
                  <a:pt x="0" y="0"/>
                </a:moveTo>
                <a:lnTo>
                  <a:pt x="5517931" y="0"/>
                </a:lnTo>
                <a:lnTo>
                  <a:pt x="5517931" y="6933934"/>
                </a:lnTo>
                <a:lnTo>
                  <a:pt x="0" y="6933934"/>
                </a:lnTo>
                <a:lnTo>
                  <a:pt x="0" y="0"/>
                </a:lnTo>
                <a:close/>
              </a:path>
            </a:pathLst>
          </a:custGeom>
          <a:blipFill>
            <a:blip r:embed="rId3"/>
            <a:stretch>
              <a:fillRect t="-17" b="-17"/>
            </a:stretch>
          </a:blipFill>
        </p:spPr>
        <p:txBody>
          <a:bodyPr/>
          <a:lstStyle/>
          <a:p>
            <a:endParaRPr lang="fr-CH"/>
          </a:p>
        </p:txBody>
      </p:sp>
      <p:sp>
        <p:nvSpPr>
          <p:cNvPr id="4" name="TextBox 4"/>
          <p:cNvSpPr txBox="1"/>
          <p:nvPr/>
        </p:nvSpPr>
        <p:spPr>
          <a:xfrm>
            <a:off x="1598934" y="1427483"/>
            <a:ext cx="8531471" cy="5419801"/>
          </a:xfrm>
          <a:prstGeom prst="rect">
            <a:avLst/>
          </a:prstGeom>
        </p:spPr>
        <p:txBody>
          <a:bodyPr lIns="0" tIns="0" rIns="0" bIns="0" rtlCol="0" anchor="t">
            <a:spAutoFit/>
          </a:bodyPr>
          <a:lstStyle/>
          <a:p>
            <a:pPr algn="l">
              <a:lnSpc>
                <a:spcPts val="5400"/>
              </a:lnSpc>
            </a:pPr>
            <a:r>
              <a:rPr lang="en-US" sz="4500" b="1" spc="42">
                <a:solidFill>
                  <a:srgbClr val="FF3C0A"/>
                </a:solidFill>
                <a:latin typeface="TT Rounds Condensed Bold"/>
                <a:ea typeface="TT Rounds Condensed Bold"/>
                <a:cs typeface="TT Rounds Condensed Bold"/>
                <a:sym typeface="TT Rounds Condensed Bold"/>
              </a:rPr>
              <a:t>ROI</a:t>
            </a:r>
          </a:p>
          <a:p>
            <a:pPr algn="l">
              <a:lnSpc>
                <a:spcPts val="5400"/>
              </a:lnSpc>
            </a:pPr>
            <a:endParaRPr lang="en-US" sz="4500" b="1" spc="42">
              <a:solidFill>
                <a:srgbClr val="FF3C0A"/>
              </a:solidFill>
              <a:latin typeface="TT Rounds Condensed Bold"/>
              <a:ea typeface="TT Rounds Condensed Bold"/>
              <a:cs typeface="TT Rounds Condensed Bold"/>
              <a:sym typeface="TT Rounds Condensed Bold"/>
            </a:endParaRPr>
          </a:p>
          <a:p>
            <a:pPr algn="l">
              <a:lnSpc>
                <a:spcPts val="5400"/>
              </a:lnSpc>
            </a:pPr>
            <a:r>
              <a:rPr lang="en-US" sz="4500" b="1" spc="42">
                <a:solidFill>
                  <a:srgbClr val="0A33FF"/>
                </a:solidFill>
                <a:latin typeface="TT Rounds Condensed Bold"/>
                <a:ea typeface="TT Rounds Condensed Bold"/>
                <a:cs typeface="TT Rounds Condensed Bold"/>
                <a:sym typeface="TT Rounds Condensed Bold"/>
              </a:rPr>
              <a:t>Pour proclamer et libérer la réalité des Cieux ouverts.</a:t>
            </a:r>
          </a:p>
          <a:p>
            <a:pPr algn="l">
              <a:lnSpc>
                <a:spcPts val="5400"/>
              </a:lnSpc>
            </a:pPr>
            <a:r>
              <a:rPr lang="en-US" sz="4500" b="1" spc="42">
                <a:solidFill>
                  <a:srgbClr val="0A33FF"/>
                </a:solidFill>
                <a:latin typeface="TT Rounds Condensed Bold"/>
                <a:ea typeface="TT Rounds Condensed Bold"/>
                <a:cs typeface="TT Rounds Condensed Bold"/>
                <a:sym typeface="TT Rounds Condensed Bold"/>
              </a:rPr>
              <a:t>Pour proclamer et libérer la volonté de Dieu pour une personne, une situation, un lieu, un territoire, selon </a:t>
            </a:r>
            <a:r>
              <a:rPr lang="en-US" sz="4500" b="1" spc="42">
                <a:solidFill>
                  <a:srgbClr val="000000"/>
                </a:solidFill>
                <a:latin typeface="TT Rounds Condensed Bold"/>
                <a:ea typeface="TT Rounds Condensed Bold"/>
                <a:cs typeface="TT Rounds Condensed Bold"/>
                <a:sym typeface="TT Rounds Condensed Bold"/>
              </a:rPr>
              <a:t>Matthieu 6:9,10</a:t>
            </a: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url?sa=i&amp;source=images&amp;cd=&amp;ved=0CAgQjRw&amp;url=http%3A%2F%2Fthe-jgram.blogspot.com%2F2010%2F08%2F18-selecting-your-advertising-models.tiff"/>
          <p:cNvSpPr/>
          <p:nvPr/>
        </p:nvSpPr>
        <p:spPr>
          <a:xfrm>
            <a:off x="9610628" y="1985590"/>
            <a:ext cx="4598762" cy="5778482"/>
          </a:xfrm>
          <a:custGeom>
            <a:avLst/>
            <a:gdLst/>
            <a:ahLst/>
            <a:cxnLst/>
            <a:rect l="l" t="t" r="r" b="b"/>
            <a:pathLst>
              <a:path w="4598762" h="5778482">
                <a:moveTo>
                  <a:pt x="0" y="0"/>
                </a:moveTo>
                <a:lnTo>
                  <a:pt x="4598762" y="0"/>
                </a:lnTo>
                <a:lnTo>
                  <a:pt x="4598762" y="5778482"/>
                </a:lnTo>
                <a:lnTo>
                  <a:pt x="0" y="5778482"/>
                </a:lnTo>
                <a:lnTo>
                  <a:pt x="0" y="0"/>
                </a:lnTo>
                <a:close/>
              </a:path>
            </a:pathLst>
          </a:custGeom>
          <a:blipFill>
            <a:blip r:embed="rId3"/>
            <a:stretch>
              <a:fillRect t="-21" b="-21"/>
            </a:stretch>
          </a:blipFill>
        </p:spPr>
        <p:txBody>
          <a:bodyPr/>
          <a:lstStyle/>
          <a:p>
            <a:endParaRPr lang="fr-CH"/>
          </a:p>
        </p:txBody>
      </p:sp>
      <p:sp>
        <p:nvSpPr>
          <p:cNvPr id="4" name="Freeform 4" descr="Image"/>
          <p:cNvSpPr/>
          <p:nvPr/>
        </p:nvSpPr>
        <p:spPr>
          <a:xfrm>
            <a:off x="4402346" y="1985590"/>
            <a:ext cx="2796303" cy="5778482"/>
          </a:xfrm>
          <a:custGeom>
            <a:avLst/>
            <a:gdLst/>
            <a:ahLst/>
            <a:cxnLst/>
            <a:rect l="l" t="t" r="r" b="b"/>
            <a:pathLst>
              <a:path w="2796303" h="5778482">
                <a:moveTo>
                  <a:pt x="0" y="0"/>
                </a:moveTo>
                <a:lnTo>
                  <a:pt x="2796302" y="0"/>
                </a:lnTo>
                <a:lnTo>
                  <a:pt x="2796302" y="5778482"/>
                </a:lnTo>
                <a:lnTo>
                  <a:pt x="0" y="5778482"/>
                </a:lnTo>
                <a:lnTo>
                  <a:pt x="0" y="0"/>
                </a:lnTo>
                <a:close/>
              </a:path>
            </a:pathLst>
          </a:custGeom>
          <a:blipFill>
            <a:blip r:embed="rId4"/>
            <a:stretch>
              <a:fillRect t="-88" b="-88"/>
            </a:stretch>
          </a:blipFill>
        </p:spPr>
        <p:txBody>
          <a:bodyPr/>
          <a:lstStyle/>
          <a:p>
            <a:endParaRPr lang="fr-CH"/>
          </a:p>
        </p:txBody>
      </p:sp>
      <p:sp>
        <p:nvSpPr>
          <p:cNvPr id="5" name="TextBox 5"/>
          <p:cNvSpPr txBox="1"/>
          <p:nvPr/>
        </p:nvSpPr>
        <p:spPr>
          <a:xfrm>
            <a:off x="4159700" y="7900133"/>
            <a:ext cx="3727039" cy="964408"/>
          </a:xfrm>
          <a:prstGeom prst="rect">
            <a:avLst/>
          </a:prstGeom>
        </p:spPr>
        <p:txBody>
          <a:bodyPr lIns="0" tIns="0" rIns="0" bIns="0" rtlCol="0" anchor="t">
            <a:spAutoFit/>
          </a:bodyPr>
          <a:lstStyle/>
          <a:p>
            <a:pPr algn="ctr">
              <a:lnSpc>
                <a:spcPts val="6120"/>
              </a:lnSpc>
            </a:pPr>
            <a:r>
              <a:rPr lang="en-US" sz="5100" b="1">
                <a:solidFill>
                  <a:srgbClr val="FF2700"/>
                </a:solidFill>
                <a:latin typeface="Avenir Ultra-Bold"/>
                <a:ea typeface="Avenir Ultra-Bold"/>
                <a:cs typeface="Avenir Ultra-Bold"/>
                <a:sym typeface="Avenir Ultra-Bold"/>
              </a:rPr>
              <a:t>Sacrificateur</a:t>
            </a:r>
          </a:p>
        </p:txBody>
      </p:sp>
      <p:sp>
        <p:nvSpPr>
          <p:cNvPr id="6" name="TextBox 6"/>
          <p:cNvSpPr txBox="1"/>
          <p:nvPr/>
        </p:nvSpPr>
        <p:spPr>
          <a:xfrm>
            <a:off x="11065431" y="7900133"/>
            <a:ext cx="954883" cy="964408"/>
          </a:xfrm>
          <a:prstGeom prst="rect">
            <a:avLst/>
          </a:prstGeom>
        </p:spPr>
        <p:txBody>
          <a:bodyPr lIns="0" tIns="0" rIns="0" bIns="0" rtlCol="0" anchor="t">
            <a:spAutoFit/>
          </a:bodyPr>
          <a:lstStyle/>
          <a:p>
            <a:pPr algn="ctr">
              <a:lnSpc>
                <a:spcPts val="6120"/>
              </a:lnSpc>
            </a:pPr>
            <a:r>
              <a:rPr lang="en-US" sz="5100" b="1">
                <a:solidFill>
                  <a:srgbClr val="FF2700"/>
                </a:solidFill>
                <a:latin typeface="Avenir Ultra-Bold"/>
                <a:ea typeface="Avenir Ultra-Bold"/>
                <a:cs typeface="Avenir Ultra-Bold"/>
                <a:sym typeface="Avenir Ultra-Bold"/>
              </a:rPr>
              <a:t>Roi</a:t>
            </a:r>
          </a:p>
        </p:txBody>
      </p:sp>
      <p:sp>
        <p:nvSpPr>
          <p:cNvPr id="7" name="TextBox 7"/>
          <p:cNvSpPr txBox="1"/>
          <p:nvPr/>
        </p:nvSpPr>
        <p:spPr>
          <a:xfrm>
            <a:off x="2828385" y="207643"/>
            <a:ext cx="12631229" cy="840583"/>
          </a:xfrm>
          <a:prstGeom prst="rect">
            <a:avLst/>
          </a:prstGeom>
        </p:spPr>
        <p:txBody>
          <a:bodyPr lIns="0" tIns="0" rIns="0" bIns="0" rtlCol="0" anchor="t">
            <a:spAutoFit/>
          </a:bodyPr>
          <a:lstStyle/>
          <a:p>
            <a:pPr algn="l">
              <a:lnSpc>
                <a:spcPts val="5310"/>
              </a:lnSpc>
            </a:pPr>
            <a:r>
              <a:rPr lang="en-US" sz="4425" b="1" i="1">
                <a:solidFill>
                  <a:srgbClr val="0C39F0"/>
                </a:solidFill>
                <a:latin typeface="Avenir Ultra-Bold Italics"/>
                <a:ea typeface="Avenir Ultra-Bold Italics"/>
                <a:cs typeface="Avenir Ultra-Bold Italics"/>
                <a:sym typeface="Avenir Ultra-Bold Italics"/>
              </a:rPr>
              <a:t>LE SACRIFICATEUR VIENT AVANT LE ROI</a:t>
            </a:r>
          </a:p>
        </p:txBody>
      </p:sp>
    </p:spTree>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107601" y="879656"/>
            <a:ext cx="12929934" cy="7190021"/>
          </a:xfrm>
          <a:prstGeom prst="rect">
            <a:avLst/>
          </a:prstGeom>
        </p:spPr>
        <p:txBody>
          <a:bodyPr lIns="0" tIns="0" rIns="0" bIns="0" rtlCol="0" anchor="t">
            <a:spAutoFit/>
          </a:bodyPr>
          <a:lstStyle/>
          <a:p>
            <a:pPr algn="ctr">
              <a:lnSpc>
                <a:spcPts val="5310"/>
              </a:lnSpc>
            </a:pPr>
            <a:r>
              <a:rPr lang="en-US" sz="4425" b="1" spc="41">
                <a:solidFill>
                  <a:srgbClr val="FF2700"/>
                </a:solidFill>
                <a:latin typeface="TT Rounds Condensed Bold"/>
                <a:ea typeface="TT Rounds Condensed Bold"/>
                <a:cs typeface="TT Rounds Condensed Bold"/>
                <a:sym typeface="TT Rounds Condensed Bold"/>
              </a:rPr>
              <a:t>LES QUATRE DEVOIRS DU SACRIFICATEUR </a:t>
            </a:r>
          </a:p>
          <a:p>
            <a:pPr algn="ctr">
              <a:lnSpc>
                <a:spcPts val="5310"/>
              </a:lnSpc>
            </a:pPr>
            <a:r>
              <a:rPr lang="en-US" sz="4425" b="1" spc="41">
                <a:solidFill>
                  <a:srgbClr val="FF2700"/>
                </a:solidFill>
                <a:latin typeface="TT Rounds Condensed Bold"/>
                <a:ea typeface="TT Rounds Condensed Bold"/>
                <a:cs typeface="TT Rounds Condensed Bold"/>
                <a:sym typeface="TT Rounds Condensed Bold"/>
              </a:rPr>
              <a:t>Deutéronome 10:8</a:t>
            </a:r>
          </a:p>
          <a:p>
            <a:pPr algn="l">
              <a:lnSpc>
                <a:spcPts val="5310"/>
              </a:lnSpc>
            </a:pPr>
            <a:endParaRPr lang="en-US" sz="4425" b="1" spc="41">
              <a:solidFill>
                <a:srgbClr val="FF2700"/>
              </a:solidFill>
              <a:latin typeface="TT Rounds Condensed Bold"/>
              <a:ea typeface="TT Rounds Condensed Bold"/>
              <a:cs typeface="TT Rounds Condensed Bold"/>
              <a:sym typeface="TT Rounds Condensed Bold"/>
            </a:endParaRPr>
          </a:p>
          <a:p>
            <a:pPr algn="l">
              <a:lnSpc>
                <a:spcPts val="5310"/>
              </a:lnSpc>
            </a:pPr>
            <a:endParaRPr lang="en-US" sz="4425" b="1" spc="41">
              <a:solidFill>
                <a:srgbClr val="FF2700"/>
              </a:solidFill>
              <a:latin typeface="TT Rounds Condensed Bold"/>
              <a:ea typeface="TT Rounds Condensed Bold"/>
              <a:cs typeface="TT Rounds Condensed Bold"/>
              <a:sym typeface="TT Rounds Condensed Bold"/>
            </a:endParaRPr>
          </a:p>
          <a:p>
            <a:pPr marL="399737" lvl="1" indent="-199869" algn="l">
              <a:lnSpc>
                <a:spcPts val="11062"/>
              </a:lnSpc>
              <a:buAutoNum type="arabicPeriod"/>
            </a:pPr>
            <a:r>
              <a:rPr lang="en-US" sz="4425" b="1" spc="41">
                <a:solidFill>
                  <a:srgbClr val="0C39F0"/>
                </a:solidFill>
                <a:latin typeface="TT Rounds Condensed Bold"/>
                <a:ea typeface="TT Rounds Condensed Bold"/>
                <a:cs typeface="TT Rounds Condensed Bold"/>
                <a:sym typeface="TT Rounds Condensed Bold"/>
              </a:rPr>
              <a:t>   PorTER L’ARCHE DE l’alliance</a:t>
            </a:r>
          </a:p>
          <a:p>
            <a:pPr marL="399737" lvl="1" indent="-199869" algn="l">
              <a:lnSpc>
                <a:spcPts val="11062"/>
              </a:lnSpc>
              <a:buAutoNum type="arabicPeriod"/>
            </a:pPr>
            <a:r>
              <a:rPr lang="en-US" sz="4425" b="1" spc="41">
                <a:solidFill>
                  <a:srgbClr val="0C39F0"/>
                </a:solidFill>
                <a:latin typeface="TT Rounds Condensed Bold"/>
                <a:ea typeface="TT Rounds Condensed Bold"/>
                <a:cs typeface="TT Rounds Condensed Bold"/>
                <a:sym typeface="TT Rounds Condensed Bold"/>
              </a:rPr>
              <a:t>   se tenir devant l’Eternel</a:t>
            </a:r>
          </a:p>
          <a:p>
            <a:pPr marL="399737" lvl="1" indent="-199869" algn="l">
              <a:lnSpc>
                <a:spcPts val="11062"/>
              </a:lnSpc>
              <a:buAutoNum type="arabicPeriod"/>
            </a:pPr>
            <a:r>
              <a:rPr lang="en-US" sz="4425" b="1" spc="41">
                <a:solidFill>
                  <a:srgbClr val="0C39F0"/>
                </a:solidFill>
                <a:latin typeface="TT Rounds Condensed Bold"/>
                <a:ea typeface="TT Rounds Condensed Bold"/>
                <a:cs typeface="TT Rounds Condensed Bold"/>
                <a:sym typeface="TT Rounds Condensed Bold"/>
              </a:rPr>
              <a:t>   LE SERVIR</a:t>
            </a:r>
          </a:p>
          <a:p>
            <a:pPr marL="399737" lvl="1" indent="-199869" algn="l">
              <a:lnSpc>
                <a:spcPts val="11062"/>
              </a:lnSpc>
              <a:buAutoNum type="arabicPeriod"/>
            </a:pPr>
            <a:r>
              <a:rPr lang="en-US" sz="4425" b="1" spc="41">
                <a:solidFill>
                  <a:srgbClr val="0C39F0"/>
                </a:solidFill>
                <a:latin typeface="TT Rounds Condensed Bold"/>
                <a:ea typeface="TT Rounds Condensed Bold"/>
                <a:cs typeface="TT Rounds Condensed Bold"/>
                <a:sym typeface="TT Rounds Condensed Bold"/>
              </a:rPr>
              <a:t>   bEnir le peuple en son nom</a:t>
            </a:r>
          </a:p>
        </p:txBody>
      </p:sp>
      <p:sp>
        <p:nvSpPr>
          <p:cNvPr id="4" name="Freeform 4" descr="Image"/>
          <p:cNvSpPr/>
          <p:nvPr/>
        </p:nvSpPr>
        <p:spPr>
          <a:xfrm>
            <a:off x="11768432" y="1709230"/>
            <a:ext cx="3322872" cy="6868539"/>
          </a:xfrm>
          <a:custGeom>
            <a:avLst/>
            <a:gdLst/>
            <a:ahLst/>
            <a:cxnLst/>
            <a:rect l="l" t="t" r="r" b="b"/>
            <a:pathLst>
              <a:path w="3322872" h="6868539">
                <a:moveTo>
                  <a:pt x="0" y="0"/>
                </a:moveTo>
                <a:lnTo>
                  <a:pt x="3322872" y="0"/>
                </a:lnTo>
                <a:lnTo>
                  <a:pt x="3322872" y="6868540"/>
                </a:lnTo>
                <a:lnTo>
                  <a:pt x="0" y="6868540"/>
                </a:lnTo>
                <a:lnTo>
                  <a:pt x="0" y="0"/>
                </a:lnTo>
                <a:close/>
              </a:path>
            </a:pathLst>
          </a:custGeom>
          <a:blipFill>
            <a:blip r:embed="rId3"/>
            <a:stretch>
              <a:fillRect t="-74" b="-74"/>
            </a:stretch>
          </a:blipFill>
        </p:spPr>
        <p:txBody>
          <a:bodyPr/>
          <a:lstStyle/>
          <a:p>
            <a:endParaRPr lang="fr-CH"/>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177973" y="477926"/>
            <a:ext cx="9378146" cy="6444297"/>
          </a:xfrm>
          <a:prstGeom prst="rect">
            <a:avLst/>
          </a:prstGeom>
        </p:spPr>
        <p:txBody>
          <a:bodyPr lIns="0" tIns="0" rIns="0" bIns="0" rtlCol="0" anchor="t">
            <a:spAutoFit/>
          </a:bodyPr>
          <a:lstStyle/>
          <a:p>
            <a:pPr algn="ctr">
              <a:lnSpc>
                <a:spcPts val="5580"/>
              </a:lnSpc>
            </a:pPr>
            <a:r>
              <a:rPr lang="en-US" sz="4650" b="1" spc="43">
                <a:solidFill>
                  <a:srgbClr val="FF4013"/>
                </a:solidFill>
                <a:latin typeface="TT Rounds Condensed Bold"/>
                <a:ea typeface="TT Rounds Condensed Bold"/>
                <a:cs typeface="TT Rounds Condensed Bold"/>
                <a:sym typeface="TT Rounds Condensed Bold"/>
              </a:rPr>
              <a:t>DEFINITION DU ROYAUME</a:t>
            </a:r>
          </a:p>
          <a:p>
            <a:pPr algn="just">
              <a:lnSpc>
                <a:spcPts val="5580"/>
              </a:lnSpc>
            </a:pPr>
            <a:endParaRPr lang="en-US" sz="4650" b="1" spc="43">
              <a:solidFill>
                <a:srgbClr val="FF4013"/>
              </a:solidFill>
              <a:latin typeface="TT Rounds Condensed Bold"/>
              <a:ea typeface="TT Rounds Condensed Bold"/>
              <a:cs typeface="TT Rounds Condensed Bold"/>
              <a:sym typeface="TT Rounds Condensed Bold"/>
            </a:endParaRPr>
          </a:p>
          <a:p>
            <a:pPr algn="just">
              <a:lnSpc>
                <a:spcPts val="5580"/>
              </a:lnSpc>
            </a:pPr>
            <a:r>
              <a:rPr lang="en-US" sz="4650" b="1" i="1" spc="43">
                <a:solidFill>
                  <a:srgbClr val="0A33FF"/>
                </a:solidFill>
                <a:latin typeface="TT Rounds Condensed Bold Italics"/>
                <a:ea typeface="TT Rounds Condensed Bold Italics"/>
                <a:cs typeface="TT Rounds Condensed Bold Italics"/>
                <a:sym typeface="TT Rounds Condensed Bold Italics"/>
              </a:rPr>
              <a:t>C’est le gouvernement d'un roi sur son territoire, qui influence par sa volonté, son but et ses intentions personnels, une culture, des valeurs, une moralité et un style de vie qui reflètent les désirs et la nature du roi pour ses citoyens.</a:t>
            </a:r>
          </a:p>
        </p:txBody>
      </p:sp>
      <p:sp>
        <p:nvSpPr>
          <p:cNvPr id="4" name="Freeform 4" descr="Jesus on the throne.jpg"/>
          <p:cNvSpPr/>
          <p:nvPr/>
        </p:nvSpPr>
        <p:spPr>
          <a:xfrm>
            <a:off x="11557460" y="1581916"/>
            <a:ext cx="5706072" cy="4279554"/>
          </a:xfrm>
          <a:custGeom>
            <a:avLst/>
            <a:gdLst/>
            <a:ahLst/>
            <a:cxnLst/>
            <a:rect l="l" t="t" r="r" b="b"/>
            <a:pathLst>
              <a:path w="5706072" h="4279554">
                <a:moveTo>
                  <a:pt x="0" y="0"/>
                </a:moveTo>
                <a:lnTo>
                  <a:pt x="5706072" y="0"/>
                </a:lnTo>
                <a:lnTo>
                  <a:pt x="5706072" y="4279554"/>
                </a:lnTo>
                <a:lnTo>
                  <a:pt x="0" y="4279554"/>
                </a:lnTo>
                <a:lnTo>
                  <a:pt x="0" y="0"/>
                </a:lnTo>
                <a:close/>
              </a:path>
            </a:pathLst>
          </a:custGeom>
          <a:blipFill>
            <a:blip r:embed="rId3"/>
            <a:stretch>
              <a:fillRect/>
            </a:stretch>
          </a:blipFill>
        </p:spPr>
        <p:txBody>
          <a:bodyPr/>
          <a:lstStyle/>
          <a:p>
            <a:endParaRPr lang="fr-CH"/>
          </a:p>
        </p:txBody>
      </p:sp>
      <p:sp>
        <p:nvSpPr>
          <p:cNvPr id="5" name="Freeform 5" descr="Jesus on the throne.jpg"/>
          <p:cNvSpPr/>
          <p:nvPr/>
        </p:nvSpPr>
        <p:spPr>
          <a:xfrm>
            <a:off x="11405060" y="1477141"/>
            <a:ext cx="6010872" cy="4679604"/>
          </a:xfrm>
          <a:custGeom>
            <a:avLst/>
            <a:gdLst/>
            <a:ahLst/>
            <a:cxnLst/>
            <a:rect l="l" t="t" r="r" b="b"/>
            <a:pathLst>
              <a:path w="6010872" h="4679604">
                <a:moveTo>
                  <a:pt x="0" y="0"/>
                </a:moveTo>
                <a:lnTo>
                  <a:pt x="6010872" y="0"/>
                </a:lnTo>
                <a:lnTo>
                  <a:pt x="6010872" y="4679604"/>
                </a:lnTo>
                <a:lnTo>
                  <a:pt x="0" y="4679604"/>
                </a:lnTo>
                <a:lnTo>
                  <a:pt x="0" y="0"/>
                </a:lnTo>
                <a:close/>
              </a:path>
            </a:pathLst>
          </a:custGeom>
          <a:blipFill>
            <a:blip r:embed="rId4"/>
            <a:stretch>
              <a:fillRect l="-2" r="-2"/>
            </a:stretch>
          </a:blipFill>
        </p:spPr>
        <p:txBody>
          <a:bodyPr/>
          <a:lstStyle/>
          <a:p>
            <a:endParaRPr lang="fr-CH"/>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533300" y="398349"/>
            <a:ext cx="13029206" cy="2421733"/>
          </a:xfrm>
          <a:prstGeom prst="rect">
            <a:avLst/>
          </a:prstGeom>
        </p:spPr>
        <p:txBody>
          <a:bodyPr lIns="0" tIns="0" rIns="0" bIns="0" rtlCol="0" anchor="t">
            <a:spAutoFit/>
          </a:bodyPr>
          <a:lstStyle/>
          <a:p>
            <a:pPr algn="ctr">
              <a:lnSpc>
                <a:spcPts val="5580"/>
              </a:lnSpc>
            </a:pPr>
            <a:r>
              <a:rPr lang="en-US" sz="4650" i="1">
                <a:solidFill>
                  <a:srgbClr val="0C39F0"/>
                </a:solidFill>
                <a:latin typeface="Arimo Italics"/>
                <a:ea typeface="Arimo Italics"/>
                <a:cs typeface="Arimo Italics"/>
                <a:sym typeface="Arimo Italics"/>
              </a:rPr>
              <a:t>Libérer le Royaume signifie libérer la Presence de Dieu, Sa gloire, </a:t>
            </a:r>
          </a:p>
          <a:p>
            <a:pPr algn="ctr">
              <a:lnSpc>
                <a:spcPts val="5580"/>
              </a:lnSpc>
            </a:pPr>
            <a:r>
              <a:rPr lang="en-US" sz="4650" i="1">
                <a:solidFill>
                  <a:srgbClr val="0C39F0"/>
                </a:solidFill>
                <a:latin typeface="Arimo Italics"/>
                <a:ea typeface="Arimo Italics"/>
                <a:cs typeface="Arimo Italics"/>
                <a:sym typeface="Arimo Italics"/>
              </a:rPr>
              <a:t>dans l’Ekklesia et dans le monde.</a:t>
            </a:r>
          </a:p>
        </p:txBody>
      </p:sp>
      <p:sp>
        <p:nvSpPr>
          <p:cNvPr id="4" name="Freeform 4" descr="Image"/>
          <p:cNvSpPr/>
          <p:nvPr/>
        </p:nvSpPr>
        <p:spPr>
          <a:xfrm>
            <a:off x="3990975" y="3257110"/>
            <a:ext cx="10306050" cy="5082184"/>
          </a:xfrm>
          <a:custGeom>
            <a:avLst/>
            <a:gdLst/>
            <a:ahLst/>
            <a:cxnLst/>
            <a:rect l="l" t="t" r="r" b="b"/>
            <a:pathLst>
              <a:path w="10306050" h="5082184">
                <a:moveTo>
                  <a:pt x="0" y="0"/>
                </a:moveTo>
                <a:lnTo>
                  <a:pt x="10306050" y="0"/>
                </a:lnTo>
                <a:lnTo>
                  <a:pt x="10306050" y="5082183"/>
                </a:lnTo>
                <a:lnTo>
                  <a:pt x="0" y="5082183"/>
                </a:lnTo>
                <a:lnTo>
                  <a:pt x="0" y="0"/>
                </a:lnTo>
                <a:close/>
              </a:path>
            </a:pathLst>
          </a:custGeom>
          <a:blipFill>
            <a:blip r:embed="rId3"/>
            <a:stretch>
              <a:fillRect l="-95" r="-95"/>
            </a:stretch>
          </a:blipFill>
        </p:spPr>
        <p:txBody>
          <a:bodyPr/>
          <a:lstStyle/>
          <a:p>
            <a:endParaRPr lang="fr-CH"/>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861935" y="399501"/>
            <a:ext cx="12564130" cy="1456940"/>
          </a:xfrm>
          <a:prstGeom prst="rect">
            <a:avLst/>
          </a:prstGeom>
        </p:spPr>
        <p:txBody>
          <a:bodyPr lIns="0" tIns="0" rIns="0" bIns="0" rtlCol="0" anchor="t">
            <a:spAutoFit/>
          </a:bodyPr>
          <a:lstStyle/>
          <a:p>
            <a:pPr algn="l">
              <a:lnSpc>
                <a:spcPts val="6480"/>
              </a:lnSpc>
            </a:pPr>
            <a:r>
              <a:rPr lang="en-US" sz="4500" b="1" i="1" spc="42">
                <a:solidFill>
                  <a:srgbClr val="0C39F0"/>
                </a:solidFill>
                <a:latin typeface="TT Rounds Condensed Bold Italics"/>
                <a:ea typeface="TT Rounds Condensed Bold Italics"/>
                <a:cs typeface="TT Rounds Condensed Bold Italics"/>
                <a:sym typeface="TT Rounds Condensed Bold Italics"/>
              </a:rPr>
              <a:t>Saint, saint, saint est l’Eternel des armées! </a:t>
            </a:r>
            <a:r>
              <a:rPr lang="en-US" sz="4500" b="1" i="1" spc="42">
                <a:solidFill>
                  <a:srgbClr val="FF2700"/>
                </a:solidFill>
                <a:latin typeface="TT Rounds Condensed Bold Italics"/>
                <a:ea typeface="TT Rounds Condensed Bold Italics"/>
                <a:cs typeface="TT Rounds Condensed Bold Italics"/>
                <a:sym typeface="TT Rounds Condensed Bold Italics"/>
              </a:rPr>
              <a:t>Toute la terre est pleine de sa gloire</a:t>
            </a:r>
            <a:r>
              <a:rPr lang="en-US" sz="4500" b="1" i="1" spc="42">
                <a:solidFill>
                  <a:srgbClr val="0C39F0"/>
                </a:solidFill>
                <a:latin typeface="TT Rounds Condensed Bold Italics"/>
                <a:ea typeface="TT Rounds Condensed Bold Italics"/>
                <a:cs typeface="TT Rounds Condensed Bold Italics"/>
                <a:sym typeface="TT Rounds Condensed Bold Italics"/>
              </a:rPr>
              <a:t>.</a:t>
            </a:r>
            <a:r>
              <a:rPr lang="en-US" sz="4500" b="1" i="1" spc="42">
                <a:solidFill>
                  <a:srgbClr val="FF2700"/>
                </a:solidFill>
                <a:latin typeface="TT Rounds Condensed Bold Italics"/>
                <a:ea typeface="TT Rounds Condensed Bold Italics"/>
                <a:cs typeface="TT Rounds Condensed Bold Italics"/>
                <a:sym typeface="TT Rounds Condensed Bold Italics"/>
              </a:rPr>
              <a:t>                      </a:t>
            </a:r>
            <a:r>
              <a:rPr lang="en-US" sz="4500" b="1" spc="42">
                <a:solidFill>
                  <a:srgbClr val="FF2700"/>
                </a:solidFill>
                <a:latin typeface="TT Rounds Condensed Bold"/>
                <a:ea typeface="TT Rounds Condensed Bold"/>
                <a:cs typeface="TT Rounds Condensed Bold"/>
                <a:sym typeface="TT Rounds Condensed Bold"/>
              </a:rPr>
              <a:t>ESAIE 6:3</a:t>
            </a:r>
          </a:p>
        </p:txBody>
      </p:sp>
      <p:sp>
        <p:nvSpPr>
          <p:cNvPr id="4" name="TextBox 4"/>
          <p:cNvSpPr txBox="1"/>
          <p:nvPr/>
        </p:nvSpPr>
        <p:spPr>
          <a:xfrm>
            <a:off x="2861935" y="2855676"/>
            <a:ext cx="12564131" cy="4693595"/>
          </a:xfrm>
          <a:prstGeom prst="rect">
            <a:avLst/>
          </a:prstGeom>
        </p:spPr>
        <p:txBody>
          <a:bodyPr lIns="0" tIns="0" rIns="0" bIns="0" rtlCol="0" anchor="t">
            <a:spAutoFit/>
          </a:bodyPr>
          <a:lstStyle/>
          <a:p>
            <a:pPr algn="l">
              <a:lnSpc>
                <a:spcPts val="6480"/>
              </a:lnSpc>
            </a:pPr>
            <a:r>
              <a:rPr lang="en-US" sz="4500" b="1" i="1" spc="42">
                <a:solidFill>
                  <a:srgbClr val="0C39F0"/>
                </a:solidFill>
                <a:latin typeface="TT Rounds Condensed Bold Italics"/>
                <a:ea typeface="TT Rounds Condensed Bold Italics"/>
                <a:cs typeface="TT Rounds Condensed Bold Italics"/>
                <a:sym typeface="TT Rounds Condensed Bold Italics"/>
              </a:rPr>
              <a:t>Lève- toi, sois éclairée, car ta lumière arrive, et l</a:t>
            </a:r>
            <a:r>
              <a:rPr lang="en-US" sz="4500" b="1" i="1" spc="42">
                <a:solidFill>
                  <a:srgbClr val="FF2700"/>
                </a:solidFill>
                <a:latin typeface="TT Rounds Condensed Bold Italics"/>
                <a:ea typeface="TT Rounds Condensed Bold Italics"/>
                <a:cs typeface="TT Rounds Condensed Bold Italics"/>
                <a:sym typeface="TT Rounds Condensed Bold Italics"/>
              </a:rPr>
              <a:t>a gloire de l’Eternel se lève sur toi</a:t>
            </a:r>
            <a:r>
              <a:rPr lang="en-US" sz="4500" b="1" i="1" spc="42">
                <a:solidFill>
                  <a:srgbClr val="0C39F0"/>
                </a:solidFill>
                <a:latin typeface="TT Rounds Condensed Bold Italics"/>
                <a:ea typeface="TT Rounds Condensed Bold Italics"/>
                <a:cs typeface="TT Rounds Condensed Bold Italics"/>
                <a:sym typeface="TT Rounds Condensed Bold Italics"/>
              </a:rPr>
              <a:t>. Voici, les ténèbres couvrent la terre, et l’obscurité les peuples; mais sur toi l’Eternel se lève, </a:t>
            </a:r>
            <a:r>
              <a:rPr lang="en-US" sz="4500" b="1" i="1" spc="42">
                <a:solidFill>
                  <a:srgbClr val="FF2700"/>
                </a:solidFill>
                <a:latin typeface="TT Rounds Condensed Bold Italics"/>
                <a:ea typeface="TT Rounds Condensed Bold Italics"/>
                <a:cs typeface="TT Rounds Condensed Bold Italics"/>
                <a:sym typeface="TT Rounds Condensed Bold Italics"/>
              </a:rPr>
              <a:t>sur toi sa gloire apparaît</a:t>
            </a:r>
            <a:r>
              <a:rPr lang="en-US" sz="4500" b="1" i="1" spc="42">
                <a:solidFill>
                  <a:srgbClr val="0C39F0"/>
                </a:solidFill>
                <a:latin typeface="TT Rounds Condensed Bold Italics"/>
                <a:ea typeface="TT Rounds Condensed Bold Italics"/>
                <a:cs typeface="TT Rounds Condensed Bold Italics"/>
                <a:sym typeface="TT Rounds Condensed Bold Italics"/>
              </a:rPr>
              <a:t>. Des nations marchent à ta lumière, et des rois à la clarté de tes rayons. </a:t>
            </a:r>
            <a:r>
              <a:rPr lang="en-US" sz="4500" b="1" i="1" spc="42">
                <a:solidFill>
                  <a:srgbClr val="FF2700"/>
                </a:solidFill>
                <a:latin typeface="TT Rounds Condensed Bold Italics"/>
                <a:ea typeface="TT Rounds Condensed Bold Italics"/>
                <a:cs typeface="TT Rounds Condensed Bold Italics"/>
                <a:sym typeface="TT Rounds Condensed Bold Italics"/>
              </a:rPr>
              <a:t>                 </a:t>
            </a:r>
            <a:r>
              <a:rPr lang="en-US" sz="4500" b="1" spc="42">
                <a:solidFill>
                  <a:srgbClr val="FF2700"/>
                </a:solidFill>
                <a:latin typeface="TT Rounds Condensed Bold"/>
                <a:ea typeface="TT Rounds Condensed Bold"/>
                <a:cs typeface="TT Rounds Condensed Bold"/>
                <a:sym typeface="TT Rounds Condensed Bold"/>
              </a:rPr>
              <a:t>                   ESAIE 60:1-3</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1853847" y="1102160"/>
            <a:ext cx="11682507" cy="6006231"/>
          </a:xfrm>
          <a:prstGeom prst="rect">
            <a:avLst/>
          </a:prstGeom>
        </p:spPr>
        <p:txBody>
          <a:bodyPr lIns="0" tIns="0" rIns="0" bIns="0" rtlCol="0" anchor="t">
            <a:spAutoFit/>
          </a:bodyPr>
          <a:lstStyle/>
          <a:p>
            <a:pPr algn="just">
              <a:lnSpc>
                <a:spcPts val="8307"/>
              </a:lnSpc>
            </a:pPr>
            <a:r>
              <a:rPr lang="en-US" sz="5325" b="1" i="1" spc="49">
                <a:solidFill>
                  <a:srgbClr val="FF2700"/>
                </a:solidFill>
                <a:latin typeface="TT Rounds Condensed Bold Italics"/>
                <a:ea typeface="TT Rounds Condensed Bold Italics"/>
                <a:cs typeface="TT Rounds Condensed Bold Italics"/>
                <a:sym typeface="TT Rounds Condensed Bold Italics"/>
              </a:rPr>
              <a:t>Quel que soit le service de Dieu nous a appelés à faire, il doit être accomplie sur la base de quatre tâches du sacrificateur: </a:t>
            </a:r>
          </a:p>
          <a:p>
            <a:pPr marL="481846" lvl="1" indent="-240923" algn="just">
              <a:lnSpc>
                <a:spcPts val="8307"/>
              </a:lnSpc>
              <a:buFont typeface="Arial"/>
              <a:buChar char="•"/>
            </a:pPr>
            <a:r>
              <a:rPr lang="en-US" sz="5325" b="1" i="1" spc="49">
                <a:solidFill>
                  <a:srgbClr val="0011FF"/>
                </a:solidFill>
                <a:latin typeface="TT Rounds Condensed Bold Italics"/>
                <a:ea typeface="TT Rounds Condensed Bold Italics"/>
                <a:cs typeface="TT Rounds Condensed Bold Italics"/>
                <a:sym typeface="TT Rounds Condensed Bold Italics"/>
              </a:rPr>
              <a:t>Trois services sur quatre sont vers Dieu et donc pour Sa présence et Sa gloire. </a:t>
            </a:r>
          </a:p>
          <a:p>
            <a:pPr marL="481846" lvl="1" indent="-240923" algn="just">
              <a:lnSpc>
                <a:spcPts val="8307"/>
              </a:lnSpc>
              <a:buFont typeface="Arial"/>
              <a:buChar char="•"/>
            </a:pPr>
            <a:r>
              <a:rPr lang="en-US" sz="5325" b="1" i="1" spc="49">
                <a:solidFill>
                  <a:srgbClr val="0011FF"/>
                </a:solidFill>
                <a:latin typeface="TT Rounds Condensed Bold Italics"/>
                <a:ea typeface="TT Rounds Condensed Bold Italics"/>
                <a:cs typeface="TT Rounds Condensed Bold Italics"/>
                <a:sym typeface="TT Rounds Condensed Bold Italics"/>
              </a:rPr>
              <a:t>Un pour le peuple.</a:t>
            </a:r>
          </a:p>
        </p:txBody>
      </p:sp>
      <p:sp>
        <p:nvSpPr>
          <p:cNvPr id="4" name="Freeform 4" descr="Image"/>
          <p:cNvSpPr/>
          <p:nvPr/>
        </p:nvSpPr>
        <p:spPr>
          <a:xfrm>
            <a:off x="14107020" y="1251412"/>
            <a:ext cx="3322872" cy="6868539"/>
          </a:xfrm>
          <a:custGeom>
            <a:avLst/>
            <a:gdLst/>
            <a:ahLst/>
            <a:cxnLst/>
            <a:rect l="l" t="t" r="r" b="b"/>
            <a:pathLst>
              <a:path w="3322872" h="6868539">
                <a:moveTo>
                  <a:pt x="0" y="0"/>
                </a:moveTo>
                <a:lnTo>
                  <a:pt x="3322872" y="0"/>
                </a:lnTo>
                <a:lnTo>
                  <a:pt x="3322872" y="6868539"/>
                </a:lnTo>
                <a:lnTo>
                  <a:pt x="0" y="6868539"/>
                </a:lnTo>
                <a:lnTo>
                  <a:pt x="0" y="0"/>
                </a:lnTo>
                <a:close/>
              </a:path>
            </a:pathLst>
          </a:custGeom>
          <a:blipFill>
            <a:blip r:embed="rId3"/>
            <a:stretch>
              <a:fillRect t="-74" b="-74"/>
            </a:stretch>
          </a:blipFill>
        </p:spPr>
        <p:txBody>
          <a:bodyPr/>
          <a:lstStyle/>
          <a:p>
            <a:endParaRPr lang="fr-CH"/>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2943980" y="1089083"/>
            <a:ext cx="14360751" cy="4853547"/>
          </a:xfrm>
          <a:prstGeom prst="rect">
            <a:avLst/>
          </a:prstGeom>
        </p:spPr>
        <p:txBody>
          <a:bodyPr lIns="0" tIns="0" rIns="0" bIns="0" rtlCol="0" anchor="t">
            <a:spAutoFit/>
          </a:bodyPr>
          <a:lstStyle/>
          <a:p>
            <a:pPr algn="l">
              <a:lnSpc>
                <a:spcPts val="4680"/>
              </a:lnSpc>
            </a:pPr>
            <a:r>
              <a:rPr lang="en-US" sz="4875" b="1" spc="45">
                <a:solidFill>
                  <a:srgbClr val="0C39F0"/>
                </a:solidFill>
                <a:latin typeface="TT Rounds Condensed Bold"/>
                <a:ea typeface="TT Rounds Condensed Bold"/>
                <a:cs typeface="TT Rounds Condensed Bold"/>
                <a:sym typeface="TT Rounds Condensed Bold"/>
              </a:rPr>
              <a:t>Donc notre appel commun, individuel et collective, est:</a:t>
            </a:r>
          </a:p>
          <a:p>
            <a:pPr algn="ctr">
              <a:lnSpc>
                <a:spcPts val="5850"/>
              </a:lnSpc>
            </a:pPr>
            <a:endParaRPr lang="en-US" sz="4875" b="1" spc="45">
              <a:solidFill>
                <a:srgbClr val="0C39F0"/>
              </a:solidFill>
              <a:latin typeface="TT Rounds Condensed Bold"/>
              <a:ea typeface="TT Rounds Condensed Bold"/>
              <a:cs typeface="TT Rounds Condensed Bold"/>
              <a:sym typeface="TT Rounds Condensed Bold"/>
            </a:endParaRPr>
          </a:p>
          <a:p>
            <a:pPr algn="ctr">
              <a:lnSpc>
                <a:spcPts val="5850"/>
              </a:lnSpc>
            </a:pPr>
            <a:endParaRPr lang="en-US" sz="4875" b="1" spc="45">
              <a:solidFill>
                <a:srgbClr val="0C39F0"/>
              </a:solidFill>
              <a:latin typeface="TT Rounds Condensed Bold"/>
              <a:ea typeface="TT Rounds Condensed Bold"/>
              <a:cs typeface="TT Rounds Condensed Bold"/>
              <a:sym typeface="TT Rounds Condensed Bold"/>
            </a:endParaRPr>
          </a:p>
          <a:p>
            <a:pPr marL="1374577" lvl="1" indent="-687288" algn="just">
              <a:lnSpc>
                <a:spcPts val="9360"/>
              </a:lnSpc>
              <a:buAutoNum type="arabicPeriod"/>
            </a:pPr>
            <a:r>
              <a:rPr lang="en-US" sz="4875" b="1" i="1" spc="45">
                <a:solidFill>
                  <a:srgbClr val="FF2700"/>
                </a:solidFill>
                <a:latin typeface="TT Rounds Condensed Bold Italics"/>
                <a:ea typeface="TT Rounds Condensed Bold Italics"/>
                <a:cs typeface="TT Rounds Condensed Bold Italics"/>
                <a:sym typeface="TT Rounds Condensed Bold Italics"/>
              </a:rPr>
              <a:t>Accueillir la Présence de Dieu </a:t>
            </a:r>
          </a:p>
          <a:p>
            <a:pPr marL="1374577" lvl="1" indent="-687288" algn="just">
              <a:lnSpc>
                <a:spcPts val="9360"/>
              </a:lnSpc>
              <a:buAutoNum type="arabicPeriod"/>
            </a:pPr>
            <a:r>
              <a:rPr lang="en-US" sz="4875" b="1" i="1" spc="45">
                <a:solidFill>
                  <a:srgbClr val="FF2700"/>
                </a:solidFill>
                <a:latin typeface="TT Rounds Condensed Bold Italics"/>
                <a:ea typeface="TT Rounds Condensed Bold Italics"/>
                <a:cs typeface="TT Rounds Condensed Bold Italics"/>
                <a:sym typeface="TT Rounds Condensed Bold Italics"/>
              </a:rPr>
              <a:t>Garder la Présence de Dieu </a:t>
            </a:r>
          </a:p>
          <a:p>
            <a:pPr marL="1374577" lvl="1" indent="-687288" algn="just">
              <a:lnSpc>
                <a:spcPts val="9360"/>
              </a:lnSpc>
              <a:buAutoNum type="arabicPeriod"/>
            </a:pPr>
            <a:r>
              <a:rPr lang="en-US" sz="4875" b="1" i="1" spc="45">
                <a:solidFill>
                  <a:srgbClr val="FF2700"/>
                </a:solidFill>
                <a:latin typeface="TT Rounds Condensed Bold Italics"/>
                <a:ea typeface="TT Rounds Condensed Bold Italics"/>
                <a:cs typeface="TT Rounds Condensed Bold Italics"/>
                <a:sym typeface="TT Rounds Condensed Bold Italics"/>
              </a:rPr>
              <a:t>Porter la Présence de Dieu</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3719177" y="563087"/>
            <a:ext cx="10849646" cy="3175250"/>
          </a:xfrm>
          <a:prstGeom prst="rect">
            <a:avLst/>
          </a:prstGeom>
        </p:spPr>
        <p:txBody>
          <a:bodyPr lIns="0" tIns="0" rIns="0" bIns="0" rtlCol="0" anchor="t">
            <a:spAutoFit/>
          </a:bodyPr>
          <a:lstStyle/>
          <a:p>
            <a:pPr algn="ctr">
              <a:lnSpc>
                <a:spcPts val="6480"/>
              </a:lnSpc>
            </a:pPr>
            <a:r>
              <a:rPr lang="en-US" sz="5400" b="1" i="1" spc="50">
                <a:solidFill>
                  <a:srgbClr val="FF2700"/>
                </a:solidFill>
                <a:latin typeface="TT Rounds Condensed Bold Italics"/>
                <a:ea typeface="TT Rounds Condensed Bold Italics"/>
                <a:cs typeface="TT Rounds Condensed Bold Italics"/>
                <a:sym typeface="TT Rounds Condensed Bold Italics"/>
              </a:rPr>
              <a:t>Dieu ne cherche pas seulement</a:t>
            </a:r>
          </a:p>
          <a:p>
            <a:pPr algn="ctr">
              <a:lnSpc>
                <a:spcPts val="6480"/>
              </a:lnSpc>
            </a:pPr>
            <a:r>
              <a:rPr lang="en-US" sz="5400" b="1" i="1" spc="50">
                <a:solidFill>
                  <a:srgbClr val="FF2700"/>
                </a:solidFill>
                <a:latin typeface="TT Rounds Condensed Bold Italics"/>
                <a:ea typeface="TT Rounds Condensed Bold Italics"/>
                <a:cs typeface="TT Rounds Condensed Bold Italics"/>
                <a:sym typeface="TT Rounds Condensed Bold Italics"/>
              </a:rPr>
              <a:t>des personnes sauvées, </a:t>
            </a:r>
          </a:p>
          <a:p>
            <a:pPr algn="ctr">
              <a:lnSpc>
                <a:spcPts val="6480"/>
              </a:lnSpc>
            </a:pPr>
            <a:r>
              <a:rPr lang="en-US" sz="5400" b="1" i="1" spc="50">
                <a:solidFill>
                  <a:srgbClr val="FF2700"/>
                </a:solidFill>
                <a:latin typeface="TT Rounds Condensed Bold Italics"/>
                <a:ea typeface="TT Rounds Condensed Bold Italics"/>
                <a:cs typeface="TT Rounds Condensed Bold Italics"/>
                <a:sym typeface="TT Rounds Condensed Bold Italics"/>
              </a:rPr>
              <a:t>mais Il cherche avant tout </a:t>
            </a:r>
          </a:p>
          <a:p>
            <a:pPr algn="ctr">
              <a:lnSpc>
                <a:spcPts val="6480"/>
              </a:lnSpc>
            </a:pPr>
            <a:r>
              <a:rPr lang="en-US" sz="5400" b="1" i="1" spc="50">
                <a:solidFill>
                  <a:srgbClr val="FF2700"/>
                </a:solidFill>
                <a:latin typeface="TT Rounds Condensed Bold Italics"/>
                <a:ea typeface="TT Rounds Condensed Bold Italics"/>
                <a:cs typeface="TT Rounds Condensed Bold Italics"/>
                <a:sym typeface="TT Rounds Condensed Bold Italics"/>
              </a:rPr>
              <a:t>des personnes qui Lui sont consacrées.</a:t>
            </a:r>
          </a:p>
        </p:txBody>
      </p:sp>
      <p:sp>
        <p:nvSpPr>
          <p:cNvPr id="4" name="TextBox 4"/>
          <p:cNvSpPr txBox="1"/>
          <p:nvPr/>
        </p:nvSpPr>
        <p:spPr>
          <a:xfrm>
            <a:off x="2353772" y="4692111"/>
            <a:ext cx="13580456" cy="3175250"/>
          </a:xfrm>
          <a:prstGeom prst="rect">
            <a:avLst/>
          </a:prstGeom>
        </p:spPr>
        <p:txBody>
          <a:bodyPr lIns="0" tIns="0" rIns="0" bIns="0" rtlCol="0" anchor="t">
            <a:spAutoFit/>
          </a:bodyPr>
          <a:lstStyle/>
          <a:p>
            <a:pPr algn="ctr">
              <a:lnSpc>
                <a:spcPts val="6480"/>
              </a:lnSpc>
            </a:pPr>
            <a:r>
              <a:rPr lang="en-US" sz="5400" b="1" i="1" spc="50">
                <a:solidFill>
                  <a:srgbClr val="0C39F0"/>
                </a:solidFill>
                <a:latin typeface="TT Rounds Condensed Bold Italics"/>
                <a:ea typeface="TT Rounds Condensed Bold Italics"/>
                <a:cs typeface="TT Rounds Condensed Bold Italics"/>
                <a:sym typeface="TT Rounds Condensed Bold Italics"/>
              </a:rPr>
              <a:t>Jésus leur dit: Suivez- moi, et je vous </a:t>
            </a:r>
          </a:p>
          <a:p>
            <a:pPr algn="ctr">
              <a:lnSpc>
                <a:spcPts val="6480"/>
              </a:lnSpc>
            </a:pPr>
            <a:r>
              <a:rPr lang="en-US" sz="5400" b="1" i="1" spc="50">
                <a:solidFill>
                  <a:srgbClr val="0C39F0"/>
                </a:solidFill>
                <a:latin typeface="TT Rounds Condensed Bold Italics"/>
                <a:ea typeface="TT Rounds Condensed Bold Italics"/>
                <a:cs typeface="TT Rounds Condensed Bold Italics"/>
                <a:sym typeface="TT Rounds Condensed Bold Italics"/>
              </a:rPr>
              <a:t>ferai pêcheurs d’hommes.</a:t>
            </a:r>
          </a:p>
          <a:p>
            <a:pPr algn="ctr">
              <a:lnSpc>
                <a:spcPts val="6480"/>
              </a:lnSpc>
            </a:pPr>
            <a:r>
              <a:rPr lang="en-US" sz="5400" b="1" i="1" spc="50">
                <a:solidFill>
                  <a:srgbClr val="0C39F0"/>
                </a:solidFill>
                <a:latin typeface="TT Rounds Condensed Bold Italics"/>
                <a:ea typeface="TT Rounds Condensed Bold Italics"/>
                <a:cs typeface="TT Rounds Condensed Bold Italics"/>
                <a:sym typeface="TT Rounds Condensed Bold Italics"/>
              </a:rPr>
              <a:t>Aussitôt, ils laissèrent leurs filets, et le suivirent.</a:t>
            </a:r>
          </a:p>
          <a:p>
            <a:pPr algn="ctr">
              <a:lnSpc>
                <a:spcPts val="6480"/>
              </a:lnSpc>
            </a:pPr>
            <a:r>
              <a:rPr lang="en-US" sz="5400" b="1" spc="50">
                <a:solidFill>
                  <a:srgbClr val="000000"/>
                </a:solidFill>
                <a:latin typeface="TT Rounds Condensed Bold"/>
                <a:ea typeface="TT Rounds Condensed Bold"/>
                <a:cs typeface="TT Rounds Condensed Bold"/>
                <a:sym typeface="TT Rounds Condensed Bold"/>
              </a:rPr>
              <a:t>MARC 1:17,18</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Freeform 3" descr="Image"/>
          <p:cNvSpPr/>
          <p:nvPr/>
        </p:nvSpPr>
        <p:spPr>
          <a:xfrm>
            <a:off x="11182216" y="3479912"/>
            <a:ext cx="3133984" cy="6477521"/>
          </a:xfrm>
          <a:custGeom>
            <a:avLst/>
            <a:gdLst/>
            <a:ahLst/>
            <a:cxnLst/>
            <a:rect l="l" t="t" r="r" b="b"/>
            <a:pathLst>
              <a:path w="3133984" h="6477521">
                <a:moveTo>
                  <a:pt x="0" y="0"/>
                </a:moveTo>
                <a:lnTo>
                  <a:pt x="3133984" y="0"/>
                </a:lnTo>
                <a:lnTo>
                  <a:pt x="3133984" y="6477521"/>
                </a:lnTo>
                <a:lnTo>
                  <a:pt x="0" y="6477521"/>
                </a:lnTo>
                <a:lnTo>
                  <a:pt x="0" y="0"/>
                </a:lnTo>
                <a:close/>
              </a:path>
            </a:pathLst>
          </a:custGeom>
          <a:blipFill>
            <a:blip r:embed="rId3"/>
            <a:stretch>
              <a:fillRect t="-78" b="-78"/>
            </a:stretch>
          </a:blipFill>
        </p:spPr>
        <p:txBody>
          <a:bodyPr/>
          <a:lstStyle/>
          <a:p>
            <a:endParaRPr lang="fr-CH"/>
          </a:p>
        </p:txBody>
      </p:sp>
      <p:sp>
        <p:nvSpPr>
          <p:cNvPr id="4" name="TextBox 4"/>
          <p:cNvSpPr txBox="1"/>
          <p:nvPr/>
        </p:nvSpPr>
        <p:spPr>
          <a:xfrm>
            <a:off x="562253" y="1215306"/>
            <a:ext cx="7689124" cy="3679033"/>
          </a:xfrm>
          <a:prstGeom prst="rect">
            <a:avLst/>
          </a:prstGeom>
        </p:spPr>
        <p:txBody>
          <a:bodyPr lIns="0" tIns="0" rIns="0" bIns="0" rtlCol="0" anchor="t">
            <a:spAutoFit/>
          </a:bodyPr>
          <a:lstStyle/>
          <a:p>
            <a:pPr algn="just">
              <a:lnSpc>
                <a:spcPts val="6390"/>
              </a:lnSpc>
            </a:pPr>
            <a:r>
              <a:rPr lang="en-US" sz="5325" b="1" spc="49">
                <a:solidFill>
                  <a:srgbClr val="0C39F0"/>
                </a:solidFill>
                <a:latin typeface="TT Rounds Condensed Bold"/>
                <a:ea typeface="TT Rounds Condensed Bold"/>
                <a:cs typeface="TT Rounds Condensed Bold"/>
                <a:sym typeface="TT Rounds Condensed Bold"/>
              </a:rPr>
              <a:t>Il répandit de l’huile d’onction sur la tête d’Aaron, et l’oignit, afin de le sanctifier.</a:t>
            </a:r>
          </a:p>
          <a:p>
            <a:pPr algn="just">
              <a:lnSpc>
                <a:spcPts val="3060"/>
              </a:lnSpc>
            </a:pPr>
            <a:r>
              <a:rPr lang="en-US" sz="2550" b="1" spc="4">
                <a:solidFill>
                  <a:srgbClr val="000001"/>
                </a:solidFill>
                <a:latin typeface="DejaVu Sans Bold"/>
                <a:ea typeface="DejaVu Sans Bold"/>
                <a:cs typeface="DejaVu Sans Bold"/>
                <a:sym typeface="DejaVu Sans Bold"/>
              </a:rPr>
              <a:t>                                     LEVITIQUE 8:12</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fr-CH"/>
          </a:p>
        </p:txBody>
      </p:sp>
      <p:sp>
        <p:nvSpPr>
          <p:cNvPr id="3" name="TextBox 3"/>
          <p:cNvSpPr txBox="1"/>
          <p:nvPr/>
        </p:nvSpPr>
        <p:spPr>
          <a:xfrm>
            <a:off x="762139" y="439490"/>
            <a:ext cx="16225332" cy="8484749"/>
          </a:xfrm>
          <a:prstGeom prst="rect">
            <a:avLst/>
          </a:prstGeom>
        </p:spPr>
        <p:txBody>
          <a:bodyPr lIns="0" tIns="0" rIns="0" bIns="0" rtlCol="0" anchor="t">
            <a:spAutoFit/>
          </a:bodyPr>
          <a:lstStyle/>
          <a:p>
            <a:pPr algn="ctr">
              <a:lnSpc>
                <a:spcPts val="6839"/>
              </a:lnSpc>
            </a:pPr>
            <a:r>
              <a:rPr lang="en-US" sz="5700" b="1" spc="53">
                <a:solidFill>
                  <a:srgbClr val="FF3C0A"/>
                </a:solidFill>
                <a:latin typeface="TT Rounds Condensed Bold"/>
                <a:ea typeface="TT Rounds Condensed Bold"/>
                <a:cs typeface="TT Rounds Condensed Bold"/>
                <a:sym typeface="TT Rounds Condensed Bold"/>
              </a:rPr>
              <a:t>SALUT et ROYAUME</a:t>
            </a:r>
          </a:p>
          <a:p>
            <a:pPr algn="ctr">
              <a:lnSpc>
                <a:spcPts val="5490"/>
              </a:lnSpc>
            </a:pPr>
            <a:endParaRPr lang="en-US" sz="5700" b="1" spc="53">
              <a:solidFill>
                <a:srgbClr val="FF3C0A"/>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A33FF"/>
                </a:solidFill>
                <a:latin typeface="TT Rounds Condensed Bold"/>
                <a:ea typeface="TT Rounds Condensed Bold"/>
                <a:cs typeface="TT Rounds Condensed Bold"/>
                <a:sym typeface="TT Rounds Condensed Bold"/>
              </a:rPr>
              <a:t>Le </a:t>
            </a:r>
            <a:r>
              <a:rPr lang="en-US" sz="4575" b="1" spc="42">
                <a:solidFill>
                  <a:srgbClr val="F53119"/>
                </a:solidFill>
                <a:latin typeface="TT Rounds Condensed Bold"/>
                <a:ea typeface="TT Rounds Condensed Bold"/>
                <a:cs typeface="TT Rounds Condensed Bold"/>
                <a:sym typeface="TT Rounds Condensed Bold"/>
              </a:rPr>
              <a:t>SALUT</a:t>
            </a:r>
            <a:r>
              <a:rPr lang="en-US" sz="4575" b="1" spc="42">
                <a:solidFill>
                  <a:srgbClr val="0A33FF"/>
                </a:solidFill>
                <a:latin typeface="TT Rounds Condensed Bold"/>
                <a:ea typeface="TT Rounds Condensed Bold"/>
                <a:cs typeface="TT Rounds Condensed Bold"/>
                <a:sym typeface="TT Rounds Condensed Bold"/>
              </a:rPr>
              <a:t> (nouvelle naissance) est la porte d’entrée dans le </a:t>
            </a:r>
            <a:r>
              <a:rPr lang="en-US" sz="4575" b="1" spc="42">
                <a:solidFill>
                  <a:srgbClr val="FF0A00"/>
                </a:solidFill>
                <a:latin typeface="TT Rounds Condensed Bold"/>
                <a:ea typeface="TT Rounds Condensed Bold"/>
                <a:cs typeface="TT Rounds Condensed Bold"/>
                <a:sym typeface="TT Rounds Condensed Bold"/>
              </a:rPr>
              <a:t>ROYAUME</a:t>
            </a:r>
            <a:r>
              <a:rPr lang="en-US" sz="4575" b="1" spc="42">
                <a:solidFill>
                  <a:srgbClr val="0A33FF"/>
                </a:solidFill>
                <a:latin typeface="TT Rounds Condensed Bold"/>
                <a:ea typeface="TT Rounds Condensed Bold"/>
                <a:cs typeface="TT Rounds Condensed Bold"/>
                <a:sym typeface="TT Rounds Condensed Bold"/>
              </a:rPr>
              <a:t>. La destination c’est le Royaume maintenant et dans l’éternité.</a:t>
            </a:r>
          </a:p>
          <a:p>
            <a:pPr algn="just">
              <a:lnSpc>
                <a:spcPts val="5490"/>
              </a:lnSpc>
            </a:pPr>
            <a:endParaRPr lang="en-US" sz="4575" b="1" spc="42">
              <a:solidFill>
                <a:srgbClr val="0A33FF"/>
              </a:solidFill>
              <a:latin typeface="TT Rounds Condensed Bold"/>
              <a:ea typeface="TT Rounds Condensed Bold"/>
              <a:cs typeface="TT Rounds Condensed Bold"/>
              <a:sym typeface="TT Rounds Condensed Bold"/>
            </a:endParaRPr>
          </a:p>
          <a:p>
            <a:pPr algn="just">
              <a:lnSpc>
                <a:spcPts val="5490"/>
              </a:lnSpc>
            </a:pPr>
            <a:r>
              <a:rPr lang="en-US" sz="4575" b="1" spc="42">
                <a:solidFill>
                  <a:srgbClr val="000000"/>
                </a:solidFill>
                <a:latin typeface="TT Rounds Condensed Bold"/>
                <a:ea typeface="TT Rounds Condensed Bold"/>
                <a:cs typeface="TT Rounds Condensed Bold"/>
                <a:sym typeface="TT Rounds Condensed Bold"/>
              </a:rPr>
              <a:t>Jean 3:3,5</a:t>
            </a: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Jésus lui répondit: En vérité, en vérité, je te le dis, si un homme ne naît de nouveau, il ne peut voir le royaume de Dieu.</a:t>
            </a:r>
          </a:p>
          <a:p>
            <a:pPr algn="just">
              <a:lnSpc>
                <a:spcPts val="5490"/>
              </a:lnSpc>
            </a:pPr>
            <a:endParaRPr lang="en-US" sz="4575" b="1" i="1" spc="42">
              <a:solidFill>
                <a:srgbClr val="0A33FF"/>
              </a:solidFill>
              <a:latin typeface="TT Rounds Condensed Bold Italics"/>
              <a:ea typeface="TT Rounds Condensed Bold Italics"/>
              <a:cs typeface="TT Rounds Condensed Bold Italics"/>
              <a:sym typeface="TT Rounds Condensed Bold Italics"/>
            </a:endParaRPr>
          </a:p>
          <a:p>
            <a:pPr algn="just">
              <a:lnSpc>
                <a:spcPts val="5490"/>
              </a:lnSpc>
            </a:pPr>
            <a:r>
              <a:rPr lang="en-US" sz="4575" b="1" i="1" spc="42">
                <a:solidFill>
                  <a:srgbClr val="0A33FF"/>
                </a:solidFill>
                <a:latin typeface="TT Rounds Condensed Bold Italics"/>
                <a:ea typeface="TT Rounds Condensed Bold Italics"/>
                <a:cs typeface="TT Rounds Condensed Bold Italics"/>
                <a:sym typeface="TT Rounds Condensed Bold Italics"/>
              </a:rPr>
              <a:t>Jésus répondit: En vérité, en vérité, je te le dis, si un homme ne naît d’eau et d’Esprit, il ne peut entrer dans le royaume de Dieu.</a:t>
            </a:r>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6275</Words>
  <Application>Microsoft Office PowerPoint</Application>
  <PresentationFormat>Personnalisé</PresentationFormat>
  <Paragraphs>547</Paragraphs>
  <Slides>85</Slides>
  <Notes>0</Notes>
  <HiddenSlides>0</HiddenSlides>
  <MMClips>0</MMClips>
  <ScaleCrop>false</ScaleCrop>
  <HeadingPairs>
    <vt:vector size="6" baseType="variant">
      <vt:variant>
        <vt:lpstr>Polices utilisées</vt:lpstr>
      </vt:variant>
      <vt:variant>
        <vt:i4>14</vt:i4>
      </vt:variant>
      <vt:variant>
        <vt:lpstr>Thème</vt:lpstr>
      </vt:variant>
      <vt:variant>
        <vt:i4>1</vt:i4>
      </vt:variant>
      <vt:variant>
        <vt:lpstr>Titres des diapositives</vt:lpstr>
      </vt:variant>
      <vt:variant>
        <vt:i4>85</vt:i4>
      </vt:variant>
    </vt:vector>
  </HeadingPairs>
  <TitlesOfParts>
    <vt:vector size="100" baseType="lpstr">
      <vt:lpstr>Arimo Italics</vt:lpstr>
      <vt:lpstr>DejaVu Sans Bold</vt:lpstr>
      <vt:lpstr>Avenir Ultra-Bold Italics</vt:lpstr>
      <vt:lpstr>TT Rounds Condensed Bold</vt:lpstr>
      <vt:lpstr>Arial</vt:lpstr>
      <vt:lpstr>Nexa Bold</vt:lpstr>
      <vt:lpstr>Gill Sans Light</vt:lpstr>
      <vt:lpstr>TT Rounds Condensed Bold Italics</vt:lpstr>
      <vt:lpstr>Gill Sans Bold</vt:lpstr>
      <vt:lpstr>TT Rounds Condensed</vt:lpstr>
      <vt:lpstr>TT Rounds Condensed Italics</vt:lpstr>
      <vt:lpstr>Arimo Bold</vt:lpstr>
      <vt:lpstr>Calibri</vt:lpstr>
      <vt:lpstr>Avenir Ultra-Bold</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séminaire</dc:title>
  <cp:lastModifiedBy>nathalie waridel</cp:lastModifiedBy>
  <cp:revision>1</cp:revision>
  <dcterms:created xsi:type="dcterms:W3CDTF">2006-08-16T00:00:00Z</dcterms:created>
  <dcterms:modified xsi:type="dcterms:W3CDTF">2025-01-28T13:33:03Z</dcterms:modified>
  <dc:identifier>DAGdfbmE7ps</dc:identifier>
</cp:coreProperties>
</file>